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tif" ContentType="image/tiff"/>
  <Default Extension="jpg" ContentType="image/jpeg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256" r:id="rId2"/>
    <p:sldId id="258" r:id="rId3"/>
    <p:sldId id="257" r:id="rId4"/>
    <p:sldId id="259" r:id="rId5"/>
    <p:sldId id="264" r:id="rId6"/>
    <p:sldId id="262" r:id="rId7"/>
    <p:sldId id="261" r:id="rId8"/>
    <p:sldId id="289" r:id="rId9"/>
    <p:sldId id="263" r:id="rId10"/>
    <p:sldId id="267" r:id="rId11"/>
    <p:sldId id="268" r:id="rId12"/>
    <p:sldId id="287" r:id="rId13"/>
    <p:sldId id="271" r:id="rId14"/>
    <p:sldId id="282" r:id="rId15"/>
    <p:sldId id="269" r:id="rId16"/>
    <p:sldId id="270" r:id="rId17"/>
    <p:sldId id="265" r:id="rId18"/>
    <p:sldId id="266" r:id="rId19"/>
    <p:sldId id="273" r:id="rId20"/>
    <p:sldId id="277" r:id="rId21"/>
    <p:sldId id="288" r:id="rId22"/>
    <p:sldId id="278" r:id="rId23"/>
    <p:sldId id="279" r:id="rId24"/>
    <p:sldId id="274" r:id="rId25"/>
    <p:sldId id="276" r:id="rId26"/>
    <p:sldId id="291" r:id="rId27"/>
    <p:sldId id="292" r:id="rId28"/>
    <p:sldId id="283" r:id="rId2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E7"/>
    <a:srgbClr val="E055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9290" autoAdjust="0"/>
  </p:normalViewPr>
  <p:slideViewPr>
    <p:cSldViewPr>
      <p:cViewPr varScale="1">
        <p:scale>
          <a:sx n="112" d="100"/>
          <a:sy n="112" d="100"/>
        </p:scale>
        <p:origin x="-330" y="-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Book1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MR%20LEO\Documents\GitHub\Preliminary-Design\RCL-B-CDH1%20Data%20Budget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Jennifer\Downloads\RASCAL_MassBudget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1 m Pertubation</c:v>
          </c:tx>
          <c:spPr>
            <a:gradFill flip="none" rotWithShape="1">
              <a:gsLst>
                <a:gs pos="0">
                  <a:schemeClr val="accent1">
                    <a:tint val="66000"/>
                    <a:satMod val="160000"/>
                  </a:schemeClr>
                </a:gs>
                <a:gs pos="6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2700000" scaled="1"/>
              <a:tileRect/>
            </a:gradFill>
          </c:spPr>
          <c:invertIfNegative val="0"/>
          <c:cat>
            <c:strRef>
              <c:f>Sheet1!$A$1:$A$7</c:f>
              <c:strCache>
                <c:ptCount val="7"/>
                <c:pt idx="0">
                  <c:v>Initial Separation</c:v>
                </c:pt>
                <c:pt idx="1">
                  <c:v>Inspection Stationkeeping</c:v>
                </c:pt>
                <c:pt idx="2">
                  <c:v>Continued Separation</c:v>
                </c:pt>
                <c:pt idx="3">
                  <c:v>Remote Stationkeeping</c:v>
                </c:pt>
                <c:pt idx="4">
                  <c:v>Rendezvous</c:v>
                </c:pt>
                <c:pt idx="5">
                  <c:v>Total</c:v>
                </c:pt>
                <c:pt idx="6">
                  <c:v>Margin </c:v>
                </c:pt>
              </c:strCache>
            </c:strRef>
          </c:cat>
          <c:val>
            <c:numRef>
              <c:f>Sheet1!$B$1:$B$6</c:f>
              <c:numCache>
                <c:formatCode>General</c:formatCode>
                <c:ptCount val="6"/>
                <c:pt idx="0">
                  <c:v>0.50329999999999997</c:v>
                </c:pt>
                <c:pt idx="1">
                  <c:v>6.7000000000000002E-3</c:v>
                </c:pt>
                <c:pt idx="2">
                  <c:v>1.5100000000000001E-2</c:v>
                </c:pt>
                <c:pt idx="3">
                  <c:v>4.3E-3</c:v>
                </c:pt>
                <c:pt idx="4">
                  <c:v>6.8999999999999999E-3</c:v>
                </c:pt>
                <c:pt idx="5">
                  <c:v>0.7903</c:v>
                </c:pt>
              </c:numCache>
            </c:numRef>
          </c:val>
        </c:ser>
        <c:ser>
          <c:idx val="1"/>
          <c:order val="1"/>
          <c:tx>
            <c:v>5 m Pertubation</c:v>
          </c:tx>
          <c:invertIfNegative val="0"/>
          <c:cat>
            <c:strRef>
              <c:f>Sheet1!$A$1:$A$7</c:f>
              <c:strCache>
                <c:ptCount val="7"/>
                <c:pt idx="0">
                  <c:v>Initial Separation</c:v>
                </c:pt>
                <c:pt idx="1">
                  <c:v>Inspection Stationkeeping</c:v>
                </c:pt>
                <c:pt idx="2">
                  <c:v>Continued Separation</c:v>
                </c:pt>
                <c:pt idx="3">
                  <c:v>Remote Stationkeeping</c:v>
                </c:pt>
                <c:pt idx="4">
                  <c:v>Rendezvous</c:v>
                </c:pt>
                <c:pt idx="5">
                  <c:v>Total</c:v>
                </c:pt>
                <c:pt idx="6">
                  <c:v>Margin </c:v>
                </c:pt>
              </c:strCache>
            </c:strRef>
          </c:cat>
          <c:val>
            <c:numRef>
              <c:f>Sheet1!$C$1:$C$6</c:f>
              <c:numCache>
                <c:formatCode>General</c:formatCode>
                <c:ptCount val="6"/>
                <c:pt idx="0">
                  <c:v>0.51339999999999997</c:v>
                </c:pt>
                <c:pt idx="1">
                  <c:v>2.1600000000000001E-2</c:v>
                </c:pt>
                <c:pt idx="2">
                  <c:v>3.2300000000000002E-2</c:v>
                </c:pt>
                <c:pt idx="3">
                  <c:v>2.1600000000000001E-2</c:v>
                </c:pt>
                <c:pt idx="4">
                  <c:v>1.1599999999999999E-2</c:v>
                </c:pt>
                <c:pt idx="5">
                  <c:v>1.3801000000000001</c:v>
                </c:pt>
              </c:numCache>
            </c:numRef>
          </c:val>
        </c:ser>
        <c:ser>
          <c:idx val="2"/>
          <c:order val="2"/>
          <c:tx>
            <c:v>10 m Pertubation</c:v>
          </c:tx>
          <c:invertIfNegative val="0"/>
          <c:cat>
            <c:strRef>
              <c:f>Sheet1!$A$1:$A$7</c:f>
              <c:strCache>
                <c:ptCount val="7"/>
                <c:pt idx="0">
                  <c:v>Initial Separation</c:v>
                </c:pt>
                <c:pt idx="1">
                  <c:v>Inspection Stationkeeping</c:v>
                </c:pt>
                <c:pt idx="2">
                  <c:v>Continued Separation</c:v>
                </c:pt>
                <c:pt idx="3">
                  <c:v>Remote Stationkeeping</c:v>
                </c:pt>
                <c:pt idx="4">
                  <c:v>Rendezvous</c:v>
                </c:pt>
                <c:pt idx="5">
                  <c:v>Total</c:v>
                </c:pt>
                <c:pt idx="6">
                  <c:v>Margin </c:v>
                </c:pt>
              </c:strCache>
            </c:strRef>
          </c:cat>
          <c:val>
            <c:numRef>
              <c:f>Sheet1!$D$1:$D$6</c:f>
              <c:numCache>
                <c:formatCode>General</c:formatCode>
                <c:ptCount val="6"/>
                <c:pt idx="0">
                  <c:v>0.52880000000000005</c:v>
                </c:pt>
                <c:pt idx="1">
                  <c:v>4.3200000000000002E-2</c:v>
                </c:pt>
                <c:pt idx="2">
                  <c:v>5.3800000000000001E-2</c:v>
                </c:pt>
                <c:pt idx="3">
                  <c:v>4.3200000000000002E-2</c:v>
                </c:pt>
                <c:pt idx="4">
                  <c:v>3.2899999999999999E-2</c:v>
                </c:pt>
                <c:pt idx="5">
                  <c:v>2.2593000000000001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92170112"/>
        <c:axId val="92241920"/>
      </c:barChart>
      <c:catAx>
        <c:axId val="92170112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pPr>
            <a:endParaRPr lang="en-US"/>
          </a:p>
        </c:txPr>
        <c:crossAx val="92241920"/>
        <c:crosses val="autoZero"/>
        <c:auto val="1"/>
        <c:lblAlgn val="ctr"/>
        <c:lblOffset val="100"/>
        <c:noMultiLvlLbl val="0"/>
      </c:catAx>
      <c:valAx>
        <c:axId val="92241920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Delta-V (m/s)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pPr>
            <a:endParaRPr lang="en-US"/>
          </a:p>
        </c:txPr>
        <c:crossAx val="92170112"/>
        <c:crosses val="autoZero"/>
        <c:crossBetween val="between"/>
      </c:valAx>
    </c:plotArea>
    <c:legend>
      <c:legendPos val="r"/>
      <c:layout/>
      <c:overlay val="0"/>
      <c:txPr>
        <a:bodyPr/>
        <a:lstStyle/>
        <a:p>
          <a:pPr>
            <a:defRPr>
              <a:latin typeface="Times New Roman" panose="02020603050405020304" pitchFamily="18" charset="0"/>
              <a:cs typeface="Times New Roman" panose="02020603050405020304" pitchFamily="18" charset="0"/>
            </a:defRPr>
          </a:pPr>
          <a:endParaRPr lang="en-US"/>
        </a:p>
      </c:txPr>
    </c:legend>
    <c:plotVisOnly val="1"/>
    <c:dispBlanksAs val="gap"/>
    <c:showDLblsOverMax val="0"/>
  </c:chart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v>Data Budget</c:v>
          </c:tx>
          <c:spPr>
            <a:ln>
              <a:solidFill>
                <a:schemeClr val="tx1"/>
              </a:solidFill>
            </a:ln>
          </c:spPr>
          <c:dLbls>
            <c:dLbl>
              <c:idx val="0"/>
              <c:layout/>
              <c:tx>
                <c:rich>
                  <a:bodyPr/>
                  <a:lstStyle/>
                  <a:p>
                    <a:r>
                      <a:rPr lang="en-US" dirty="0">
                        <a:solidFill>
                          <a:schemeClr val="bg1"/>
                        </a:solidFill>
                      </a:rPr>
                      <a:t>26%</a:t>
                    </a:r>
                  </a:p>
                </c:rich>
              </c:tx>
              <c:showLegendKey val="0"/>
              <c:showVal val="0"/>
              <c:showCatName val="0"/>
              <c:showSerName val="0"/>
              <c:showPercent val="1"/>
              <c:showBubbleSize val="0"/>
            </c:dLbl>
            <c:dLbl>
              <c:idx val="1"/>
              <c:layout/>
              <c:tx>
                <c:rich>
                  <a:bodyPr/>
                  <a:lstStyle/>
                  <a:p>
                    <a:r>
                      <a:rPr lang="en-US" dirty="0">
                        <a:solidFill>
                          <a:schemeClr val="bg1"/>
                        </a:solidFill>
                      </a:rPr>
                      <a:t>26%</a:t>
                    </a:r>
                  </a:p>
                </c:rich>
              </c:tx>
              <c:showLegendKey val="0"/>
              <c:showVal val="0"/>
              <c:showCatName val="0"/>
              <c:showSerName val="0"/>
              <c:showPercent val="1"/>
              <c:showBubbleSize val="0"/>
            </c:dLbl>
            <c:dLbl>
              <c:idx val="2"/>
              <c:layout/>
              <c:tx>
                <c:rich>
                  <a:bodyPr/>
                  <a:lstStyle/>
                  <a:p>
                    <a:r>
                      <a:rPr lang="en-US" dirty="0">
                        <a:solidFill>
                          <a:schemeClr val="bg1"/>
                        </a:solidFill>
                      </a:rPr>
                      <a:t>13%</a:t>
                    </a:r>
                  </a:p>
                </c:rich>
              </c:tx>
              <c:showLegendKey val="0"/>
              <c:showVal val="0"/>
              <c:showCatName val="0"/>
              <c:showSerName val="0"/>
              <c:showPercent val="1"/>
              <c:showBubbleSize val="0"/>
            </c:dLbl>
            <c:dLbl>
              <c:idx val="3"/>
              <c:layout/>
              <c:tx>
                <c:rich>
                  <a:bodyPr/>
                  <a:lstStyle/>
                  <a:p>
                    <a:r>
                      <a:rPr lang="en-US" dirty="0">
                        <a:solidFill>
                          <a:schemeClr val="bg1"/>
                        </a:solidFill>
                      </a:rPr>
                      <a:t>35%</a:t>
                    </a:r>
                  </a:p>
                </c:rich>
              </c:tx>
              <c:showLegendKey val="0"/>
              <c:showVal val="0"/>
              <c:showCatName val="0"/>
              <c:showSerName val="0"/>
              <c:showPercent val="1"/>
              <c:showBubbleSize val="0"/>
            </c:dLbl>
            <c:txPr>
              <a:bodyPr/>
              <a:lstStyle/>
              <a:p>
                <a:pPr>
                  <a:defRPr sz="1600"/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</c:dLbls>
          <c:cat>
            <c:strRef>
              <c:f>('For Pie'!$A$2:$A$4,'For Pie'!$B$5)</c:f>
              <c:strCache>
                <c:ptCount val="4"/>
                <c:pt idx="0">
                  <c:v>ISK</c:v>
                </c:pt>
                <c:pt idx="1">
                  <c:v>Transition</c:v>
                </c:pt>
                <c:pt idx="2">
                  <c:v>RSK</c:v>
                </c:pt>
                <c:pt idx="3">
                  <c:v>Margin</c:v>
                </c:pt>
              </c:strCache>
            </c:strRef>
          </c:cat>
          <c:val>
            <c:numRef>
              <c:f>('For Pie'!$C$2:$C$4,'For Pie'!$C$6)</c:f>
              <c:numCache>
                <c:formatCode>0.000</c:formatCode>
                <c:ptCount val="4"/>
                <c:pt idx="0">
                  <c:v>4.1575680000000004</c:v>
                </c:pt>
                <c:pt idx="1">
                  <c:v>4.1575680000000004</c:v>
                </c:pt>
                <c:pt idx="2">
                  <c:v>2.0787840000000002</c:v>
                </c:pt>
                <c:pt idx="3">
                  <c:v>5.6060799999999986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</c:plotArea>
    <c:legend>
      <c:legendPos val="r"/>
      <c:layout>
        <c:manualLayout>
          <c:xMode val="edge"/>
          <c:yMode val="edge"/>
          <c:x val="0.73757799451204964"/>
          <c:y val="0.42440055162596202"/>
          <c:w val="0.21556519923645909"/>
          <c:h val="0.31818519507095511"/>
        </c:manualLayout>
      </c:layout>
      <c:overlay val="0"/>
      <c:txPr>
        <a:bodyPr/>
        <a:lstStyle/>
        <a:p>
          <a:pPr rtl="0">
            <a:defRPr sz="1800"/>
          </a:pPr>
          <a:endParaRPr lang="en-US"/>
        </a:p>
      </c:txPr>
    </c:legend>
    <c:plotVisOnly val="1"/>
    <c:dispBlanksAs val="gap"/>
    <c:showDLblsOverMax val="0"/>
  </c:chart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5.2147571562979569E-2"/>
          <c:y val="3.3613445378151259E-2"/>
          <c:w val="0.58046346484229183"/>
          <c:h val="0.93837535014005602"/>
        </c:manualLayout>
      </c:layout>
      <c:pieChart>
        <c:varyColors val="1"/>
        <c:ser>
          <c:idx val="0"/>
          <c:order val="0"/>
          <c:spPr>
            <a:ln>
              <a:solidFill>
                <a:sysClr val="windowText" lastClr="000000"/>
              </a:solidFill>
            </a:ln>
          </c:spPr>
          <c:dLbls>
            <c:dLbl>
              <c:idx val="0"/>
              <c:layout>
                <c:manualLayout>
                  <c:x val="-8.4793609830876276E-2"/>
                  <c:y val="0.13598478761583374"/>
                </c:manualLayout>
              </c:layout>
              <c:tx>
                <c:rich>
                  <a:bodyPr/>
                  <a:lstStyle/>
                  <a:p>
                    <a:r>
                      <a:rPr lang="en-US" sz="1600">
                        <a:solidFill>
                          <a:schemeClr val="bg1"/>
                        </a:solidFill>
                      </a:rPr>
                      <a:t>25.7%</a:t>
                    </a:r>
                  </a:p>
                </c:rich>
              </c:tx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1"/>
              <c:layout>
                <c:manualLayout>
                  <c:x val="-0.10107528320011148"/>
                  <c:y val="-9.3661149499169746E-2"/>
                </c:manualLayout>
              </c:layout>
              <c:tx>
                <c:rich>
                  <a:bodyPr/>
                  <a:lstStyle/>
                  <a:p>
                    <a:r>
                      <a:rPr lang="en-US" sz="1600">
                        <a:solidFill>
                          <a:schemeClr val="bg1"/>
                        </a:solidFill>
                      </a:rPr>
                      <a:t>20.7%</a:t>
                    </a:r>
                  </a:p>
                </c:rich>
              </c:tx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2"/>
              <c:layout>
                <c:manualLayout>
                  <c:x val="6.9789043291292969E-3"/>
                  <c:y val="-6.2686807006266942E-2"/>
                </c:manualLayout>
              </c:layout>
              <c:tx>
                <c:rich>
                  <a:bodyPr/>
                  <a:lstStyle/>
                  <a:p>
                    <a:r>
                      <a:rPr lang="en-US" sz="1600">
                        <a:solidFill>
                          <a:schemeClr val="bg1"/>
                        </a:solidFill>
                      </a:rPr>
                      <a:t>8.1%</a:t>
                    </a:r>
                  </a:p>
                </c:rich>
              </c:tx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3"/>
              <c:layout>
                <c:manualLayout>
                  <c:x val="8.5842389681362541E-2"/>
                  <c:y val="-3.2607531201456895E-2"/>
                </c:manualLayout>
              </c:layout>
              <c:tx>
                <c:rich>
                  <a:bodyPr/>
                  <a:lstStyle/>
                  <a:p>
                    <a:r>
                      <a:rPr lang="en-US" sz="1600">
                        <a:solidFill>
                          <a:schemeClr val="bg1"/>
                        </a:solidFill>
                      </a:rPr>
                      <a:t>38%</a:t>
                    </a:r>
                  </a:p>
                </c:rich>
              </c:tx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4"/>
              <c:layout>
                <c:manualLayout>
                  <c:x val="5.0056646243741225E-2"/>
                  <c:y val="8.3353955755530562E-2"/>
                </c:manualLayout>
              </c:layout>
              <c:tx>
                <c:rich>
                  <a:bodyPr/>
                  <a:lstStyle/>
                  <a:p>
                    <a:r>
                      <a:rPr lang="en-US" sz="1600">
                        <a:solidFill>
                          <a:schemeClr val="bg1"/>
                        </a:solidFill>
                      </a:rPr>
                      <a:t>2.5%</a:t>
                    </a:r>
                  </a:p>
                </c:rich>
              </c:tx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5"/>
              <c:layout>
                <c:manualLayout>
                  <c:x val="2.5551989443191668E-2"/>
                  <c:y val="5.1653543307086609E-2"/>
                </c:manualLayout>
              </c:layout>
              <c:tx>
                <c:rich>
                  <a:bodyPr/>
                  <a:lstStyle/>
                  <a:p>
                    <a:r>
                      <a:rPr lang="en-US" sz="1600">
                        <a:solidFill>
                          <a:schemeClr val="bg1"/>
                        </a:solidFill>
                      </a:rPr>
                      <a:t>5%</a:t>
                    </a:r>
                  </a:p>
                </c:rich>
              </c:tx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1"/>
          </c:dLbls>
          <c:cat>
            <c:strRef>
              <c:f>[RASCAL_MassBudget.xlsx]Sheet2!$A$2:$A$7</c:f>
              <c:strCache>
                <c:ptCount val="6"/>
                <c:pt idx="0">
                  <c:v>Structures</c:v>
                </c:pt>
                <c:pt idx="1">
                  <c:v>Communications, Power, CDH</c:v>
                </c:pt>
                <c:pt idx="2">
                  <c:v>Payload</c:v>
                </c:pt>
                <c:pt idx="3">
                  <c:v>ADC</c:v>
                </c:pt>
                <c:pt idx="4">
                  <c:v>Glue and Kapton</c:v>
                </c:pt>
                <c:pt idx="5">
                  <c:v>Unforseen Circumstances</c:v>
                </c:pt>
              </c:strCache>
            </c:strRef>
          </c:cat>
          <c:val>
            <c:numRef>
              <c:f>[RASCAL_MassBudget.xlsx]Sheet2!$B$2:$B$7</c:f>
              <c:numCache>
                <c:formatCode>General</c:formatCode>
                <c:ptCount val="6"/>
                <c:pt idx="0">
                  <c:v>1029.3420000000001</c:v>
                </c:pt>
                <c:pt idx="1">
                  <c:v>829.3</c:v>
                </c:pt>
                <c:pt idx="2">
                  <c:v>322.04000000000002</c:v>
                </c:pt>
                <c:pt idx="3">
                  <c:v>1519.318</c:v>
                </c:pt>
                <c:pt idx="4">
                  <c:v>100</c:v>
                </c:pt>
                <c:pt idx="5">
                  <c:v>200</c:v>
                </c:pt>
              </c:numCache>
            </c:numRef>
          </c:val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ayout>
        <c:manualLayout>
          <c:xMode val="edge"/>
          <c:yMode val="edge"/>
          <c:x val="0.6539573980429827"/>
          <c:y val="7.0796460176991149E-2"/>
          <c:w val="0.3293759767666411"/>
          <c:h val="0.83185840707964598"/>
        </c:manualLayout>
      </c:layout>
      <c:overlay val="0"/>
      <c:txPr>
        <a:bodyPr/>
        <a:lstStyle/>
        <a:p>
          <a:pPr>
            <a:defRPr sz="2000"/>
          </a:pPr>
          <a:endParaRPr lang="en-US"/>
        </a:p>
      </c:txPr>
    </c:legend>
    <c:plotVisOnly val="1"/>
    <c:dispBlanksAs val="gap"/>
    <c:showDLblsOverMax val="0"/>
  </c:chart>
  <c:externalData r:id="rId1">
    <c:autoUpdate val="0"/>
  </c:externalData>
</c:chartSpace>
</file>

<file path=ppt/media/image1.png>
</file>

<file path=ppt/media/image10.jpeg>
</file>

<file path=ppt/media/image11.png>
</file>

<file path=ppt/media/image12.tif>
</file>

<file path=ppt/media/image13.tiff>
</file>

<file path=ppt/media/image14.tiff>
</file>

<file path=ppt/media/image15.png>
</file>

<file path=ppt/media/image16.tiff>
</file>

<file path=ppt/media/image17.tif>
</file>

<file path=ppt/media/image18.jpeg>
</file>

<file path=ppt/media/image19.png>
</file>

<file path=ppt/media/image2.png>
</file>

<file path=ppt/media/image20.jpeg>
</file>

<file path=ppt/media/image21.jpeg>
</file>

<file path=ppt/media/image3.jpg>
</file>

<file path=ppt/media/image4.jpeg>
</file>

<file path=ppt/media/image5.jpeg>
</file>

<file path=ppt/media/image6.jpeg>
</file>

<file path=ppt/media/image7.jpeg>
</file>

<file path=ppt/media/image8.jpeg>
</file>

<file path=ppt/media/image9.tiff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5D764D-1CE0-49CE-A2C9-8E25A67D5187}" type="datetimeFigureOut">
              <a:rPr lang="en-US" smtClean="0"/>
              <a:pPr/>
              <a:t>4/28/2014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9C5595-A3D8-448A-A6DE-897E2AAA0A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2501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9C5595-A3D8-448A-A6DE-897E2AAA0AE2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6451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87A54-E8DA-433D-8059-D952152FF220}" type="datetimeFigureOut">
              <a:rPr lang="en-US" smtClean="0"/>
              <a:pPr/>
              <a:t>4/28/2014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04DFB-65A4-4677-A7F2-818F9ABBACD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87A54-E8DA-433D-8059-D952152FF220}" type="datetimeFigureOut">
              <a:rPr lang="en-US" smtClean="0"/>
              <a:pPr/>
              <a:t>4/28/2014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04DFB-65A4-4677-A7F2-818F9ABBACD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87A54-E8DA-433D-8059-D952152FF220}" type="datetimeFigureOut">
              <a:rPr lang="en-US" smtClean="0"/>
              <a:pPr/>
              <a:t>4/28/2014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04DFB-65A4-4677-A7F2-818F9ABBACD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6"/>
          <p:cNvSpPr txBox="1">
            <a:spLocks noChangeArrowheads="1"/>
          </p:cNvSpPr>
          <p:nvPr/>
        </p:nvSpPr>
        <p:spPr bwMode="auto">
          <a:xfrm>
            <a:off x="609600" y="228600"/>
            <a:ext cx="7924800" cy="457200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  <a:defRPr/>
            </a:pPr>
            <a:endParaRPr lang="en-US">
              <a:latin typeface="Times New Roman" charset="0"/>
            </a:endParaRPr>
          </a:p>
        </p:txBody>
      </p:sp>
      <p:sp>
        <p:nvSpPr>
          <p:cNvPr id="22530" name="Rectangle 2"/>
          <p:cNvSpPr>
            <a:spLocks noGrp="1" noChangeArrowheads="1"/>
          </p:cNvSpPr>
          <p:nvPr>
            <p:ph type="subTitle" idx="1"/>
          </p:nvPr>
        </p:nvSpPr>
        <p:spPr>
          <a:xfrm>
            <a:off x="1295400" y="685800"/>
            <a:ext cx="6400800" cy="5562600"/>
          </a:xfrm>
        </p:spPr>
        <p:txBody>
          <a:bodyPr anchor="ctr"/>
          <a:lstStyle>
            <a:lvl1pPr marL="0" indent="0" algn="ctr">
              <a:buFontTx/>
              <a:buNone/>
              <a:defRPr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23653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87A54-E8DA-433D-8059-D952152FF220}" type="datetimeFigureOut">
              <a:rPr lang="en-US" smtClean="0"/>
              <a:pPr/>
              <a:t>4/28/2014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04DFB-65A4-4677-A7F2-818F9ABBACD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87A54-E8DA-433D-8059-D952152FF220}" type="datetimeFigureOut">
              <a:rPr lang="en-US" smtClean="0"/>
              <a:pPr/>
              <a:t>4/28/2014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04DFB-65A4-4677-A7F2-818F9ABBACD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87A54-E8DA-433D-8059-D952152FF220}" type="datetimeFigureOut">
              <a:rPr lang="en-US" smtClean="0"/>
              <a:pPr/>
              <a:t>4/28/2014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04DFB-65A4-4677-A7F2-818F9ABBACD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87A54-E8DA-433D-8059-D952152FF220}" type="datetimeFigureOut">
              <a:rPr lang="en-US" smtClean="0"/>
              <a:pPr/>
              <a:t>4/28/2014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04DFB-65A4-4677-A7F2-818F9ABBACD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87A54-E8DA-433D-8059-D952152FF220}" type="datetimeFigureOut">
              <a:rPr lang="en-US" smtClean="0"/>
              <a:pPr/>
              <a:t>4/28/2014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04DFB-65A4-4677-A7F2-818F9ABBACD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87A54-E8DA-433D-8059-D952152FF220}" type="datetimeFigureOut">
              <a:rPr lang="en-US" smtClean="0"/>
              <a:pPr/>
              <a:t>4/28/2014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04DFB-65A4-4677-A7F2-818F9ABBACD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87A54-E8DA-433D-8059-D952152FF220}" type="datetimeFigureOut">
              <a:rPr lang="en-US" smtClean="0"/>
              <a:pPr/>
              <a:t>4/28/2014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04DFB-65A4-4677-A7F2-818F9ABBACD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87A54-E8DA-433D-8059-D952152FF220}" type="datetimeFigureOut">
              <a:rPr lang="en-US" smtClean="0"/>
              <a:pPr/>
              <a:t>4/28/2014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04DFB-65A4-4677-A7F2-818F9ABBACD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D87A54-E8DA-433D-8059-D952152FF220}" type="datetimeFigureOut">
              <a:rPr lang="en-US" smtClean="0"/>
              <a:pPr/>
              <a:t>4/28/2014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C04DFB-65A4-4677-A7F2-818F9ABBACD6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ti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" y="1371600"/>
            <a:ext cx="4953000" cy="24384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Rascal: Small-Scale Demonstration of  Proximity Operations and Rendezvous 	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609600" y="3886200"/>
            <a:ext cx="6400800" cy="1752600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Jennifer Babb</a:t>
            </a:r>
          </a:p>
          <a:p>
            <a:r>
              <a:rPr lang="en-US" dirty="0" smtClean="0"/>
              <a:t>Bryant </a:t>
            </a:r>
            <a:r>
              <a:rPr lang="en-US" dirty="0" err="1" smtClean="0"/>
              <a:t>Gaume</a:t>
            </a:r>
            <a:endParaRPr lang="en-US" dirty="0" smtClean="0"/>
          </a:p>
          <a:p>
            <a:r>
              <a:rPr lang="en-US" dirty="0" smtClean="0"/>
              <a:t>Tom Moline</a:t>
            </a:r>
          </a:p>
          <a:p>
            <a:r>
              <a:rPr lang="en-US" dirty="0" smtClean="0"/>
              <a:t>Tyler Olson</a:t>
            </a:r>
          </a:p>
          <a:p>
            <a:r>
              <a:rPr lang="en-US" dirty="0" smtClean="0"/>
              <a:t>Nate Richard</a:t>
            </a:r>
            <a:endParaRPr lang="en-US" dirty="0"/>
          </a:p>
        </p:txBody>
      </p:sp>
      <p:sp>
        <p:nvSpPr>
          <p:cNvPr id="14338" name="AutoShape 2" descr="https://mail.google.com/mail/u/1/?ui=2&amp;ik=855039ad86&amp;view=att&amp;th=14587ce758e4b63f&amp;attid=0.1.1&amp;disp=emb&amp;zw&amp;atsh=1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" name="Picture 4" descr="Rascal Patch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029200" y="1066800"/>
            <a:ext cx="41148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004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Secondary Attitude Determination and Control (ADC) Subsystem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The secondary spacecraft will utilize a nutation damping system capable of reducing slew rate to 10 ⁰/s within one orbit after separation.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371600" y="3276600"/>
            <a:ext cx="685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INSERT COOL NUTATION DAMPING BUDGET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2838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Primary ADC Subsystem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295401"/>
            <a:ext cx="3429000" cy="485729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Responsible for developing control algorithms and for all orbit </a:t>
            </a:r>
            <a:r>
              <a:rPr lang="en-US" dirty="0" smtClean="0"/>
              <a:t>planning/analysis.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Control algorithms and orbit analysis are defined relative to target spacecraft within CW Coordinate </a:t>
            </a:r>
            <a:r>
              <a:rPr lang="en-US" dirty="0" smtClean="0"/>
              <a:t>Frame.</a:t>
            </a:r>
            <a:endParaRPr lang="en-US" dirty="0"/>
          </a:p>
        </p:txBody>
      </p:sp>
      <p:pic>
        <p:nvPicPr>
          <p:cNvPr id="5" name="Picture 4" descr="CW Coordinate Frame.tif"/>
          <p:cNvPicPr>
            <a:picLocks noChangeAspect="1"/>
          </p:cNvPicPr>
          <p:nvPr/>
        </p:nvPicPr>
        <p:blipFill>
          <a:blip r:embed="rId2" cstate="print"/>
          <a:srcRect l="13829" t="12109" b="22155"/>
          <a:stretch>
            <a:fillRect/>
          </a:stretch>
        </p:blipFill>
        <p:spPr>
          <a:xfrm>
            <a:off x="4522824" y="4191000"/>
            <a:ext cx="3690384" cy="2109849"/>
          </a:xfrm>
          <a:prstGeom prst="rect">
            <a:avLst/>
          </a:prstGeom>
          <a:ln>
            <a:noFill/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49" t="3003" r="5834"/>
          <a:stretch/>
        </p:blipFill>
        <p:spPr>
          <a:xfrm>
            <a:off x="4039786" y="1143000"/>
            <a:ext cx="4656460" cy="28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545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Movie 01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304800"/>
            <a:ext cx="9144000" cy="6400800"/>
          </a:xfrm>
        </p:spPr>
      </p:pic>
    </p:spTree>
    <p:extLst>
      <p:ext uri="{BB962C8B-B14F-4D97-AF65-F5344CB8AC3E}">
        <p14:creationId xmlns:p14="http://schemas.microsoft.com/office/powerpoint/2010/main" val="1586036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Delta-V Budget</a:t>
            </a:r>
            <a:endParaRPr lang="en-US" dirty="0"/>
          </a:p>
        </p:txBody>
      </p:sp>
      <p:graphicFrame>
        <p:nvGraphicFramePr>
          <p:cNvPr id="5" name="Chart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0611107"/>
              </p:ext>
            </p:extLst>
          </p:nvPr>
        </p:nvGraphicFramePr>
        <p:xfrm>
          <a:off x="234582" y="1143000"/>
          <a:ext cx="8833217" cy="5410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Power </a:t>
            </a:r>
            <a:r>
              <a:rPr lang="en-US" dirty="0" smtClean="0"/>
              <a:t>Subsystem</a:t>
            </a:r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6551059"/>
              </p:ext>
            </p:extLst>
          </p:nvPr>
        </p:nvGraphicFramePr>
        <p:xfrm>
          <a:off x="4800600" y="1368353"/>
          <a:ext cx="4114799" cy="3051247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3162009"/>
                <a:gridCol w="952790"/>
              </a:tblGrid>
              <a:tr h="356519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 dirty="0">
                          <a:effectLst/>
                        </a:rPr>
                        <a:t>Battery Voltage (V)</a:t>
                      </a:r>
                      <a:endParaRPr lang="en-US" sz="1400" b="0" i="0" u="none" strike="noStrike" dirty="0">
                        <a:effectLst/>
                        <a:latin typeface="Arial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b="0" i="0" u="none" strike="noStrike" dirty="0" smtClean="0">
                          <a:effectLst/>
                          <a:latin typeface="+mn-lt"/>
                        </a:rPr>
                        <a:t>3.6</a:t>
                      </a:r>
                      <a:endParaRPr lang="en-US" sz="1400" b="0" i="0" u="none" strike="noStrike" dirty="0">
                        <a:effectLst/>
                        <a:latin typeface="Arial"/>
                      </a:endParaRPr>
                    </a:p>
                  </a:txBody>
                  <a:tcPr marL="9525" marR="9525" marT="9525" marB="0"/>
                </a:tc>
              </a:tr>
              <a:tr h="356519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</a:rPr>
                        <a:t>Battery Current Rating (mA-hr)</a:t>
                      </a:r>
                      <a:endParaRPr lang="en-US" sz="1400" b="0" i="0" u="none" strike="noStrike">
                        <a:effectLst/>
                        <a:latin typeface="Arial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 dirty="0" smtClean="0">
                          <a:effectLst/>
                        </a:rPr>
                        <a:t>9000</a:t>
                      </a:r>
                      <a:endParaRPr lang="en-US" sz="1400" b="0" i="0" u="none" strike="noStrike" dirty="0">
                        <a:effectLst/>
                        <a:latin typeface="Arial"/>
                      </a:endParaRPr>
                    </a:p>
                  </a:txBody>
                  <a:tcPr marL="9525" marR="9525" marT="9525" marB="0"/>
                </a:tc>
              </a:tr>
              <a:tr h="356519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 dirty="0" smtClean="0">
                          <a:effectLst/>
                        </a:rPr>
                        <a:t>Maximum Current Draw (mA)</a:t>
                      </a:r>
                      <a:endParaRPr lang="en-US" sz="1400" b="0" i="0" u="none" strike="noStrike" dirty="0">
                        <a:effectLst/>
                        <a:latin typeface="Arial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b="0" i="0" u="none" strike="noStrike" dirty="0" smtClean="0">
                          <a:effectLst/>
                          <a:latin typeface="+mn-lt"/>
                        </a:rPr>
                        <a:t>200</a:t>
                      </a:r>
                      <a:endParaRPr lang="en-US" sz="1400" b="0" i="0" u="none" strike="noStrike" dirty="0">
                        <a:effectLst/>
                        <a:latin typeface="Arial"/>
                      </a:endParaRPr>
                    </a:p>
                  </a:txBody>
                  <a:tcPr marL="9525" marR="9525" marT="9525" marB="0"/>
                </a:tc>
              </a:tr>
              <a:tr h="356519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</a:rPr>
                        <a:t>String Voltage (V)</a:t>
                      </a:r>
                      <a:endParaRPr lang="en-US" sz="1400" b="0" i="0" u="none" strike="noStrike">
                        <a:effectLst/>
                        <a:latin typeface="Arial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b="0" i="0" u="none" strike="noStrike" dirty="0" smtClean="0">
                          <a:effectLst/>
                          <a:latin typeface="+mn-lt"/>
                        </a:rPr>
                        <a:t>3.6</a:t>
                      </a:r>
                      <a:endParaRPr lang="en-US" sz="1400" b="0" i="0" u="none" strike="noStrike" dirty="0">
                        <a:effectLst/>
                        <a:latin typeface="Arial"/>
                      </a:endParaRPr>
                    </a:p>
                  </a:txBody>
                  <a:tcPr marL="9525" marR="9525" marT="9525" marB="0"/>
                </a:tc>
              </a:tr>
              <a:tr h="356519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</a:rPr>
                        <a:t>Number of Strings</a:t>
                      </a:r>
                      <a:endParaRPr lang="en-US" sz="1400" b="0" i="0" u="none" strike="noStrike">
                        <a:effectLst/>
                        <a:latin typeface="Arial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b="0" i="0" u="none" strike="noStrike" dirty="0" smtClean="0">
                          <a:effectLst/>
                          <a:latin typeface="+mn-lt"/>
                        </a:rPr>
                        <a:t>36</a:t>
                      </a:r>
                      <a:endParaRPr lang="en-US" sz="1400" b="0" i="0" u="none" strike="noStrike" dirty="0">
                        <a:effectLst/>
                        <a:latin typeface="Arial"/>
                      </a:endParaRPr>
                    </a:p>
                  </a:txBody>
                  <a:tcPr marL="9525" marR="9525" marT="9525" marB="0"/>
                </a:tc>
              </a:tr>
              <a:tr h="356519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</a:rPr>
                        <a:t>Total Battery Pack Current (mA-Hr)</a:t>
                      </a:r>
                      <a:endParaRPr lang="en-US" sz="1400" b="0" i="0" u="none" strike="noStrike">
                        <a:effectLst/>
                        <a:latin typeface="Arial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 dirty="0" smtClean="0">
                          <a:effectLst/>
                        </a:rPr>
                        <a:t>324000</a:t>
                      </a:r>
                      <a:endParaRPr lang="en-US" sz="1400" b="0" i="0" u="none" strike="noStrike" dirty="0">
                        <a:effectLst/>
                        <a:latin typeface="Arial"/>
                      </a:endParaRPr>
                    </a:p>
                  </a:txBody>
                  <a:tcPr marL="9525" marR="9525" marT="9525" marB="0"/>
                </a:tc>
              </a:tr>
              <a:tr h="356519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 dirty="0">
                          <a:effectLst/>
                        </a:rPr>
                        <a:t>Total Battery Pack </a:t>
                      </a:r>
                      <a:r>
                        <a:rPr lang="en-US" sz="1400" u="none" strike="noStrike" dirty="0" smtClean="0">
                          <a:effectLst/>
                        </a:rPr>
                        <a:t>Power </a:t>
                      </a:r>
                      <a:r>
                        <a:rPr lang="en-US" sz="1400" u="none" strike="noStrike" dirty="0">
                          <a:effectLst/>
                        </a:rPr>
                        <a:t>(W-</a:t>
                      </a:r>
                      <a:r>
                        <a:rPr lang="en-US" sz="1400" u="none" strike="noStrike" dirty="0" err="1">
                          <a:effectLst/>
                        </a:rPr>
                        <a:t>Hr</a:t>
                      </a:r>
                      <a:r>
                        <a:rPr lang="en-US" sz="1400" u="none" strike="noStrike" dirty="0">
                          <a:effectLst/>
                        </a:rPr>
                        <a:t>)</a:t>
                      </a:r>
                      <a:endParaRPr lang="en-US" sz="1400" b="0" i="0" u="none" strike="noStrike" dirty="0">
                        <a:effectLst/>
                        <a:latin typeface="Arial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b="0" i="0" u="none" strike="noStrike" dirty="0" smtClean="0">
                          <a:effectLst/>
                          <a:latin typeface="+mn-lt"/>
                        </a:rPr>
                        <a:t>1166400</a:t>
                      </a:r>
                      <a:endParaRPr lang="en-US" sz="1400" b="0" i="0" u="none" strike="noStrike" dirty="0">
                        <a:effectLst/>
                        <a:latin typeface="Arial"/>
                      </a:endParaRPr>
                    </a:p>
                  </a:txBody>
                  <a:tcPr marL="9525" marR="9525" marT="9525" marB="0"/>
                </a:tc>
              </a:tr>
              <a:tr h="277807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 dirty="0">
                          <a:effectLst/>
                        </a:rPr>
                        <a:t>Total </a:t>
                      </a:r>
                      <a:r>
                        <a:rPr lang="en-US" sz="1400" u="none" strike="noStrike" dirty="0" smtClean="0">
                          <a:effectLst/>
                        </a:rPr>
                        <a:t>Orbits with LEDs On</a:t>
                      </a:r>
                      <a:endParaRPr lang="en-US" sz="1400" b="0" i="0" u="none" strike="noStrike" dirty="0">
                        <a:effectLst/>
                        <a:latin typeface="Arial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 dirty="0" smtClean="0">
                          <a:effectLst/>
                        </a:rPr>
                        <a:t>550.8</a:t>
                      </a:r>
                      <a:endParaRPr lang="en-US" sz="1400" b="0" i="0" u="none" strike="noStrike" dirty="0">
                        <a:effectLst/>
                        <a:latin typeface="Arial"/>
                      </a:endParaRPr>
                    </a:p>
                  </a:txBody>
                  <a:tcPr marL="9525" marR="9525" marT="9525" marB="0"/>
                </a:tc>
              </a:tr>
              <a:tr h="277807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1" u="none" strike="noStrike" dirty="0">
                          <a:effectLst/>
                        </a:rPr>
                        <a:t>Total </a:t>
                      </a:r>
                      <a:r>
                        <a:rPr lang="en-US" sz="1400" b="1" u="none" strike="noStrike" dirty="0" smtClean="0">
                          <a:effectLst/>
                        </a:rPr>
                        <a:t>Days with</a:t>
                      </a:r>
                      <a:r>
                        <a:rPr lang="en-US" sz="1400" b="1" u="none" strike="noStrike" baseline="0" dirty="0" smtClean="0">
                          <a:effectLst/>
                        </a:rPr>
                        <a:t> LEDs On</a:t>
                      </a:r>
                      <a:endParaRPr lang="en-US" sz="1400" b="1" i="0" u="none" strike="noStrike" dirty="0">
                        <a:effectLst/>
                        <a:latin typeface="Arial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b="1" i="0" u="none" strike="noStrike" dirty="0" smtClean="0">
                          <a:effectLst/>
                          <a:latin typeface="+mn-lt"/>
                        </a:rPr>
                        <a:t>35.8</a:t>
                      </a:r>
                      <a:endParaRPr lang="en-US" sz="1400" b="1" i="0" u="none" strike="noStrike" dirty="0">
                        <a:effectLst/>
                        <a:latin typeface="Arial"/>
                      </a:endParaRPr>
                    </a:p>
                  </a:txBody>
                  <a:tcPr marL="9525" marR="9525" marT="9525" marB="0"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990600" y="1219200"/>
            <a:ext cx="3581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Secondary spacecraft has no power generation to reduce cost and complexity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90600" y="2209800"/>
            <a:ext cx="3581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Required to last a minimum of 14 days for cooperative maneuvers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038600" y="5638800"/>
            <a:ext cx="4648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Uses non-rechargeable lithium </a:t>
            </a:r>
            <a:r>
              <a:rPr lang="en-US" dirty="0" err="1" smtClean="0"/>
              <a:t>Thionyl</a:t>
            </a:r>
            <a:r>
              <a:rPr lang="en-US" dirty="0" smtClean="0"/>
              <a:t> Chloride C sized batteries for their high energy density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038599" y="4800600"/>
            <a:ext cx="48768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Largest continuous power draw comes from visual aid LEDs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658"/>
          <a:stretch/>
        </p:blipFill>
        <p:spPr bwMode="auto">
          <a:xfrm>
            <a:off x="413925" y="3200400"/>
            <a:ext cx="3577715" cy="28746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49065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Propulsion Subsystem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52400" y="1219200"/>
            <a:ext cx="32004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Rascal primary spacecraft will employ a cold-gas propulsion unit to conduct orbital maneuvers. </a:t>
            </a:r>
          </a:p>
          <a:p>
            <a:endParaRPr lang="en-US" dirty="0"/>
          </a:p>
          <a:p>
            <a:r>
              <a:rPr lang="en-US" dirty="0" smtClean="0"/>
              <a:t>The propulsion subsystem provides 3-degrees-of-freedom translation capability through the use of six thruster pairs</a:t>
            </a:r>
          </a:p>
          <a:p>
            <a:endParaRPr lang="en-US" dirty="0"/>
          </a:p>
          <a:p>
            <a:r>
              <a:rPr lang="en-US" dirty="0" smtClean="0"/>
              <a:t>The propulsion unit consists of two main subassemblies, the Tank Assembly and the Thruster Assembly, which are separated within the spacecraft for interface and integration purposes.</a:t>
            </a:r>
            <a:endParaRPr lang="en-US" dirty="0"/>
          </a:p>
        </p:txBody>
      </p:sp>
      <p:grpSp>
        <p:nvGrpSpPr>
          <p:cNvPr id="3" name="Group 4"/>
          <p:cNvGrpSpPr/>
          <p:nvPr/>
        </p:nvGrpSpPr>
        <p:grpSpPr>
          <a:xfrm>
            <a:off x="6514401" y="3911437"/>
            <a:ext cx="2324799" cy="2492733"/>
            <a:chOff x="2362200" y="597877"/>
            <a:chExt cx="5411983" cy="5802923"/>
          </a:xfrm>
        </p:grpSpPr>
        <p:sp>
          <p:nvSpPr>
            <p:cNvPr id="6" name="Rectangle 5"/>
            <p:cNvSpPr/>
            <p:nvPr/>
          </p:nvSpPr>
          <p:spPr>
            <a:xfrm>
              <a:off x="2362200" y="3505200"/>
              <a:ext cx="1676400" cy="2895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2362200" y="597877"/>
              <a:ext cx="1676400" cy="2895601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2362200" y="597877"/>
              <a:ext cx="1676400" cy="697523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2362200" y="3238500"/>
              <a:ext cx="1676400" cy="26670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114798" y="4768335"/>
              <a:ext cx="3659385" cy="6448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Boeing Colony-II Bus</a:t>
              </a:r>
              <a:endParaRPr lang="en-US" sz="1200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4114803" y="3187184"/>
              <a:ext cx="3659380" cy="6448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Thruster Assembly</a:t>
              </a:r>
              <a:endParaRPr lang="en-US" sz="120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4038600" y="1861012"/>
              <a:ext cx="2505808" cy="5287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SLU Payload</a:t>
              </a:r>
              <a:endParaRPr lang="en-US" sz="12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114798" y="761971"/>
              <a:ext cx="3659383" cy="6448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Tank Assembly</a:t>
              </a:r>
              <a:endParaRPr lang="en-US" sz="1200" dirty="0"/>
            </a:p>
          </p:txBody>
        </p:sp>
      </p:grpSp>
      <p:grpSp>
        <p:nvGrpSpPr>
          <p:cNvPr id="5" name="Group 13"/>
          <p:cNvGrpSpPr/>
          <p:nvPr/>
        </p:nvGrpSpPr>
        <p:grpSpPr>
          <a:xfrm>
            <a:off x="3264559" y="5181377"/>
            <a:ext cx="3141003" cy="1217932"/>
            <a:chOff x="2022231" y="2543990"/>
            <a:chExt cx="5752382" cy="2230503"/>
          </a:xfrm>
        </p:grpSpPr>
        <p:grpSp>
          <p:nvGrpSpPr>
            <p:cNvPr id="14" name="Group 14"/>
            <p:cNvGrpSpPr/>
            <p:nvPr/>
          </p:nvGrpSpPr>
          <p:grpSpPr>
            <a:xfrm>
              <a:off x="2777651" y="2971800"/>
              <a:ext cx="4258408" cy="1249040"/>
              <a:chOff x="2777651" y="2971800"/>
              <a:chExt cx="4258408" cy="1249040"/>
            </a:xfrm>
          </p:grpSpPr>
          <p:sp>
            <p:nvSpPr>
              <p:cNvPr id="22" name="Rectangle 21"/>
              <p:cNvSpPr/>
              <p:nvPr/>
            </p:nvSpPr>
            <p:spPr>
              <a:xfrm>
                <a:off x="2777651" y="2971800"/>
                <a:ext cx="4258408" cy="124904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Oval 22"/>
              <p:cNvSpPr/>
              <p:nvPr/>
            </p:nvSpPr>
            <p:spPr>
              <a:xfrm>
                <a:off x="4831944" y="3097176"/>
                <a:ext cx="165912" cy="331824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Oval 23"/>
              <p:cNvSpPr/>
              <p:nvPr/>
            </p:nvSpPr>
            <p:spPr>
              <a:xfrm>
                <a:off x="4823899" y="3778408"/>
                <a:ext cx="165912" cy="331824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Oval 24"/>
              <p:cNvSpPr/>
              <p:nvPr/>
            </p:nvSpPr>
            <p:spPr>
              <a:xfrm rot="16200000">
                <a:off x="2971215" y="3870155"/>
                <a:ext cx="165912" cy="331824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Oval 25"/>
              <p:cNvSpPr/>
              <p:nvPr/>
            </p:nvSpPr>
            <p:spPr>
              <a:xfrm rot="16200000">
                <a:off x="6666045" y="3870155"/>
                <a:ext cx="165912" cy="331824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Oval 26"/>
              <p:cNvSpPr/>
              <p:nvPr/>
            </p:nvSpPr>
            <p:spPr>
              <a:xfrm>
                <a:off x="3945416" y="3953111"/>
                <a:ext cx="165912" cy="165912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Oval 27"/>
              <p:cNvSpPr/>
              <p:nvPr/>
            </p:nvSpPr>
            <p:spPr>
              <a:xfrm>
                <a:off x="5715144" y="3953111"/>
                <a:ext cx="165912" cy="165912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6" name="TextBox 15"/>
            <p:cNvSpPr txBox="1"/>
            <p:nvPr/>
          </p:nvSpPr>
          <p:spPr>
            <a:xfrm>
              <a:off x="4305300" y="2543990"/>
              <a:ext cx="1219200" cy="5072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smtClean="0"/>
                <a:t>Z+</a:t>
              </a:r>
              <a:endParaRPr lang="en-US" sz="1200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4305300" y="4267201"/>
              <a:ext cx="1219200" cy="5072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smtClean="0"/>
                <a:t>Z-</a:t>
              </a:r>
              <a:endParaRPr lang="en-US" sz="1200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022231" y="3851507"/>
              <a:ext cx="685800" cy="5072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200" dirty="0" smtClean="0"/>
                <a:t>Y+</a:t>
              </a:r>
              <a:endParaRPr lang="en-US" sz="1200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7088813" y="3851400"/>
              <a:ext cx="685800" cy="5072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Y-</a:t>
              </a:r>
              <a:endParaRPr lang="en-US" sz="1200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571171" y="4261366"/>
              <a:ext cx="914401" cy="5072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smtClean="0"/>
                <a:t>X+</a:t>
              </a:r>
              <a:endParaRPr lang="en-US" sz="1200" dirty="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5340900" y="4267199"/>
              <a:ext cx="914401" cy="5072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smtClean="0"/>
                <a:t>X+</a:t>
              </a:r>
              <a:endParaRPr lang="en-US" sz="1200" dirty="0"/>
            </a:p>
          </p:txBody>
        </p:sp>
      </p:grpSp>
      <p:grpSp>
        <p:nvGrpSpPr>
          <p:cNvPr id="15" name="Group 28"/>
          <p:cNvGrpSpPr/>
          <p:nvPr/>
        </p:nvGrpSpPr>
        <p:grpSpPr>
          <a:xfrm>
            <a:off x="3773214" y="1212102"/>
            <a:ext cx="4303986" cy="3747995"/>
            <a:chOff x="937591" y="331572"/>
            <a:chExt cx="5645426" cy="4916148"/>
          </a:xfrm>
        </p:grpSpPr>
        <p:cxnSp>
          <p:nvCxnSpPr>
            <p:cNvPr id="30" name="Straight Connector 29"/>
            <p:cNvCxnSpPr>
              <a:stCxn id="31" idx="1"/>
              <a:endCxn id="31" idx="3"/>
            </p:cNvCxnSpPr>
            <p:nvPr/>
          </p:nvCxnSpPr>
          <p:spPr>
            <a:xfrm>
              <a:off x="937591" y="2095500"/>
              <a:ext cx="944217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Rectangle 30"/>
            <p:cNvSpPr/>
            <p:nvPr/>
          </p:nvSpPr>
          <p:spPr>
            <a:xfrm>
              <a:off x="937591" y="685800"/>
              <a:ext cx="944217" cy="28194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2514600" y="685800"/>
              <a:ext cx="944217" cy="28194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" name="Straight Connector 32"/>
            <p:cNvCxnSpPr>
              <a:stCxn id="34" idx="1"/>
              <a:endCxn id="34" idx="3"/>
            </p:cNvCxnSpPr>
            <p:nvPr/>
          </p:nvCxnSpPr>
          <p:spPr>
            <a:xfrm>
              <a:off x="4038600" y="2095500"/>
              <a:ext cx="944217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Rectangle 33"/>
            <p:cNvSpPr/>
            <p:nvPr/>
          </p:nvSpPr>
          <p:spPr>
            <a:xfrm>
              <a:off x="4038600" y="685800"/>
              <a:ext cx="944217" cy="28194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5638800" y="685800"/>
              <a:ext cx="944217" cy="28194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937592" y="3962400"/>
              <a:ext cx="944216" cy="9144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2499694" y="3962399"/>
              <a:ext cx="944216" cy="9144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1002195" y="340882"/>
              <a:ext cx="815009" cy="409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smtClean="0"/>
                <a:t>X+</a:t>
              </a:r>
              <a:endParaRPr lang="en-US" sz="1200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2564297" y="331572"/>
              <a:ext cx="815009" cy="409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smtClean="0"/>
                <a:t>Y+</a:t>
              </a:r>
              <a:endParaRPr lang="en-US" sz="1200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4103203" y="331572"/>
              <a:ext cx="815009" cy="409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smtClean="0"/>
                <a:t>X-</a:t>
              </a:r>
              <a:endParaRPr lang="en-US" sz="1200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5688496" y="331572"/>
              <a:ext cx="815009" cy="409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smtClean="0"/>
                <a:t>Y-</a:t>
              </a:r>
              <a:endParaRPr lang="en-US" sz="1200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1002195" y="4838612"/>
              <a:ext cx="815009" cy="409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Z</a:t>
              </a:r>
              <a:r>
                <a:rPr lang="en-US" sz="1200" dirty="0" smtClean="0"/>
                <a:t>+</a:t>
              </a:r>
              <a:endParaRPr lang="en-US" sz="1200" dirty="0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2579203" y="4838611"/>
              <a:ext cx="815009" cy="409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smtClean="0"/>
                <a:t>Z</a:t>
              </a:r>
              <a:r>
                <a:rPr lang="en-US" sz="1200" dirty="0"/>
                <a:t>-</a:t>
              </a:r>
            </a:p>
          </p:txBody>
        </p:sp>
        <p:grpSp>
          <p:nvGrpSpPr>
            <p:cNvPr id="29" name="Group 43"/>
            <p:cNvGrpSpPr/>
            <p:nvPr/>
          </p:nvGrpSpPr>
          <p:grpSpPr>
            <a:xfrm>
              <a:off x="1073512" y="1904364"/>
              <a:ext cx="651650" cy="191136"/>
              <a:chOff x="2777651" y="2971800"/>
              <a:chExt cx="4258408" cy="1249040"/>
            </a:xfrm>
          </p:grpSpPr>
          <p:sp>
            <p:nvSpPr>
              <p:cNvPr id="53" name="Rectangle 52"/>
              <p:cNvSpPr/>
              <p:nvPr/>
            </p:nvSpPr>
            <p:spPr>
              <a:xfrm>
                <a:off x="2777651" y="2971800"/>
                <a:ext cx="4258408" cy="124904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Oval 53"/>
              <p:cNvSpPr/>
              <p:nvPr/>
            </p:nvSpPr>
            <p:spPr>
              <a:xfrm>
                <a:off x="4831944" y="3097176"/>
                <a:ext cx="165912" cy="331824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Oval 54"/>
              <p:cNvSpPr/>
              <p:nvPr/>
            </p:nvSpPr>
            <p:spPr>
              <a:xfrm>
                <a:off x="4823899" y="3778408"/>
                <a:ext cx="165912" cy="331824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Oval 55"/>
              <p:cNvSpPr/>
              <p:nvPr/>
            </p:nvSpPr>
            <p:spPr>
              <a:xfrm rot="16200000">
                <a:off x="2971215" y="3870155"/>
                <a:ext cx="165912" cy="331824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Oval 56"/>
              <p:cNvSpPr/>
              <p:nvPr/>
            </p:nvSpPr>
            <p:spPr>
              <a:xfrm rot="16200000">
                <a:off x="6666045" y="3870155"/>
                <a:ext cx="165912" cy="331824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Oval 57"/>
              <p:cNvSpPr/>
              <p:nvPr/>
            </p:nvSpPr>
            <p:spPr>
              <a:xfrm>
                <a:off x="3945416" y="3953111"/>
                <a:ext cx="165912" cy="165912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Oval 58"/>
              <p:cNvSpPr/>
              <p:nvPr/>
            </p:nvSpPr>
            <p:spPr>
              <a:xfrm>
                <a:off x="5715144" y="3953111"/>
                <a:ext cx="165912" cy="165912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4" name="Group 44"/>
            <p:cNvGrpSpPr/>
            <p:nvPr/>
          </p:nvGrpSpPr>
          <p:grpSpPr>
            <a:xfrm>
              <a:off x="4184883" y="1888784"/>
              <a:ext cx="651650" cy="191136"/>
              <a:chOff x="2777651" y="2971800"/>
              <a:chExt cx="4258408" cy="1249040"/>
            </a:xfrm>
          </p:grpSpPr>
          <p:sp>
            <p:nvSpPr>
              <p:cNvPr id="46" name="Rectangle 45"/>
              <p:cNvSpPr/>
              <p:nvPr/>
            </p:nvSpPr>
            <p:spPr>
              <a:xfrm>
                <a:off x="2777651" y="2971800"/>
                <a:ext cx="4258408" cy="124904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Oval 46"/>
              <p:cNvSpPr/>
              <p:nvPr/>
            </p:nvSpPr>
            <p:spPr>
              <a:xfrm>
                <a:off x="4831944" y="3097176"/>
                <a:ext cx="165912" cy="331824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Oval 47"/>
              <p:cNvSpPr/>
              <p:nvPr/>
            </p:nvSpPr>
            <p:spPr>
              <a:xfrm>
                <a:off x="4823899" y="3778408"/>
                <a:ext cx="165912" cy="331824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Oval 48"/>
              <p:cNvSpPr/>
              <p:nvPr/>
            </p:nvSpPr>
            <p:spPr>
              <a:xfrm rot="16200000">
                <a:off x="2971215" y="3870155"/>
                <a:ext cx="165912" cy="331824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Oval 49"/>
              <p:cNvSpPr/>
              <p:nvPr/>
            </p:nvSpPr>
            <p:spPr>
              <a:xfrm rot="16200000">
                <a:off x="6666045" y="3870155"/>
                <a:ext cx="165912" cy="331824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Oval 50"/>
              <p:cNvSpPr/>
              <p:nvPr/>
            </p:nvSpPr>
            <p:spPr>
              <a:xfrm>
                <a:off x="3945416" y="3953111"/>
                <a:ext cx="165912" cy="165912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Oval 51"/>
              <p:cNvSpPr/>
              <p:nvPr/>
            </p:nvSpPr>
            <p:spPr>
              <a:xfrm>
                <a:off x="5715144" y="3953111"/>
                <a:ext cx="165912" cy="165912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04613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Propulsion Subsystem </a:t>
            </a:r>
            <a:endParaRPr lang="en-US" dirty="0"/>
          </a:p>
        </p:txBody>
      </p:sp>
      <p:grpSp>
        <p:nvGrpSpPr>
          <p:cNvPr id="3" name="Group 3"/>
          <p:cNvGrpSpPr/>
          <p:nvPr/>
        </p:nvGrpSpPr>
        <p:grpSpPr>
          <a:xfrm>
            <a:off x="1406925" y="1295399"/>
            <a:ext cx="7162799" cy="5194844"/>
            <a:chOff x="304801" y="710656"/>
            <a:chExt cx="7162799" cy="5194844"/>
          </a:xfrm>
        </p:grpSpPr>
        <p:sp>
          <p:nvSpPr>
            <p:cNvPr id="5" name="Rectangle 4"/>
            <p:cNvSpPr/>
            <p:nvPr/>
          </p:nvSpPr>
          <p:spPr>
            <a:xfrm>
              <a:off x="1905001" y="710657"/>
              <a:ext cx="3429000" cy="111814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1905001" y="2514600"/>
              <a:ext cx="3429000" cy="609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1439008" y="1981200"/>
              <a:ext cx="381000" cy="381000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/>
            <p:cNvSpPr/>
            <p:nvPr/>
          </p:nvSpPr>
          <p:spPr>
            <a:xfrm>
              <a:off x="3871548" y="3499393"/>
              <a:ext cx="381000" cy="381000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Elbow Connector 8"/>
            <p:cNvCxnSpPr>
              <a:stCxn id="5" idx="1"/>
              <a:endCxn id="7" idx="0"/>
            </p:cNvCxnSpPr>
            <p:nvPr/>
          </p:nvCxnSpPr>
          <p:spPr>
            <a:xfrm rot="10800000" flipV="1">
              <a:off x="1629509" y="1269728"/>
              <a:ext cx="275493" cy="711472"/>
            </a:xfrm>
            <a:prstGeom prst="bentConnector2">
              <a:avLst/>
            </a:prstGeom>
            <a:ln w="762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Elbow Connector 9"/>
            <p:cNvCxnSpPr>
              <a:stCxn id="7" idx="4"/>
              <a:endCxn id="6" idx="1"/>
            </p:cNvCxnSpPr>
            <p:nvPr/>
          </p:nvCxnSpPr>
          <p:spPr>
            <a:xfrm rot="16200000" flipH="1">
              <a:off x="1538654" y="2453053"/>
              <a:ext cx="457200" cy="275493"/>
            </a:xfrm>
            <a:prstGeom prst="bentConnector2">
              <a:avLst/>
            </a:prstGeom>
            <a:ln w="762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Oval 10"/>
            <p:cNvSpPr/>
            <p:nvPr/>
          </p:nvSpPr>
          <p:spPr>
            <a:xfrm>
              <a:off x="4495801" y="4419600"/>
              <a:ext cx="381000" cy="381000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3886201" y="4419600"/>
              <a:ext cx="381000" cy="381000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3276601" y="4419600"/>
              <a:ext cx="381000" cy="381000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2667001" y="4419600"/>
              <a:ext cx="381000" cy="381000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2057401" y="4419600"/>
              <a:ext cx="381000" cy="381000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1439008" y="4419600"/>
              <a:ext cx="381000" cy="381000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" name="Elbow Connector 16"/>
            <p:cNvCxnSpPr>
              <a:stCxn id="8" idx="4"/>
              <a:endCxn id="16" idx="0"/>
            </p:cNvCxnSpPr>
            <p:nvPr/>
          </p:nvCxnSpPr>
          <p:spPr>
            <a:xfrm rot="5400000">
              <a:off x="2576175" y="2933726"/>
              <a:ext cx="539207" cy="2432540"/>
            </a:xfrm>
            <a:prstGeom prst="bentConnector3">
              <a:avLst>
                <a:gd name="adj1" fmla="val 50000"/>
              </a:avLst>
            </a:prstGeom>
            <a:ln w="762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>
              <a:stCxn id="15" idx="0"/>
            </p:cNvCxnSpPr>
            <p:nvPr/>
          </p:nvCxnSpPr>
          <p:spPr>
            <a:xfrm flipV="1">
              <a:off x="2247901" y="4149996"/>
              <a:ext cx="0" cy="269604"/>
            </a:xfrm>
            <a:prstGeom prst="line">
              <a:avLst/>
            </a:prstGeom>
            <a:ln w="762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>
              <a:stCxn id="14" idx="0"/>
            </p:cNvCxnSpPr>
            <p:nvPr/>
          </p:nvCxnSpPr>
          <p:spPr>
            <a:xfrm flipV="1">
              <a:off x="2857501" y="4149996"/>
              <a:ext cx="0" cy="269604"/>
            </a:xfrm>
            <a:prstGeom prst="line">
              <a:avLst/>
            </a:prstGeom>
            <a:ln w="762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>
              <a:stCxn id="13" idx="0"/>
            </p:cNvCxnSpPr>
            <p:nvPr/>
          </p:nvCxnSpPr>
          <p:spPr>
            <a:xfrm flipV="1">
              <a:off x="3467101" y="4149996"/>
              <a:ext cx="0" cy="269604"/>
            </a:xfrm>
            <a:prstGeom prst="line">
              <a:avLst/>
            </a:prstGeom>
            <a:ln w="762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>
              <a:stCxn id="12" idx="0"/>
            </p:cNvCxnSpPr>
            <p:nvPr/>
          </p:nvCxnSpPr>
          <p:spPr>
            <a:xfrm flipH="1" flipV="1">
              <a:off x="4062048" y="4149996"/>
              <a:ext cx="14653" cy="269604"/>
            </a:xfrm>
            <a:prstGeom prst="line">
              <a:avLst/>
            </a:prstGeom>
            <a:ln w="762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>
              <a:stCxn id="35" idx="3"/>
              <a:endCxn id="16" idx="4"/>
            </p:cNvCxnSpPr>
            <p:nvPr/>
          </p:nvCxnSpPr>
          <p:spPr>
            <a:xfrm flipH="1" flipV="1">
              <a:off x="1629508" y="4800600"/>
              <a:ext cx="8793" cy="990600"/>
            </a:xfrm>
            <a:prstGeom prst="line">
              <a:avLst/>
            </a:prstGeom>
            <a:ln w="762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>
              <a:stCxn id="36" idx="3"/>
              <a:endCxn id="15" idx="4"/>
            </p:cNvCxnSpPr>
            <p:nvPr/>
          </p:nvCxnSpPr>
          <p:spPr>
            <a:xfrm flipV="1">
              <a:off x="2247901" y="4800600"/>
              <a:ext cx="0" cy="996462"/>
            </a:xfrm>
            <a:prstGeom prst="line">
              <a:avLst/>
            </a:prstGeom>
            <a:ln w="762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stCxn id="37" idx="3"/>
              <a:endCxn id="14" idx="4"/>
            </p:cNvCxnSpPr>
            <p:nvPr/>
          </p:nvCxnSpPr>
          <p:spPr>
            <a:xfrm flipV="1">
              <a:off x="2857501" y="4800600"/>
              <a:ext cx="0" cy="1005254"/>
            </a:xfrm>
            <a:prstGeom prst="line">
              <a:avLst/>
            </a:prstGeom>
            <a:ln w="762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>
              <a:stCxn id="38" idx="3"/>
              <a:endCxn id="13" idx="4"/>
            </p:cNvCxnSpPr>
            <p:nvPr/>
          </p:nvCxnSpPr>
          <p:spPr>
            <a:xfrm flipH="1" flipV="1">
              <a:off x="3467101" y="4800600"/>
              <a:ext cx="20515" cy="999393"/>
            </a:xfrm>
            <a:prstGeom prst="line">
              <a:avLst/>
            </a:prstGeom>
            <a:ln w="762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stCxn id="39" idx="3"/>
              <a:endCxn id="12" idx="4"/>
            </p:cNvCxnSpPr>
            <p:nvPr/>
          </p:nvCxnSpPr>
          <p:spPr>
            <a:xfrm flipV="1">
              <a:off x="4076701" y="4800600"/>
              <a:ext cx="0" cy="1005254"/>
            </a:xfrm>
            <a:prstGeom prst="line">
              <a:avLst/>
            </a:prstGeom>
            <a:ln w="762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>
              <a:stCxn id="40" idx="3"/>
              <a:endCxn id="11" idx="4"/>
            </p:cNvCxnSpPr>
            <p:nvPr/>
          </p:nvCxnSpPr>
          <p:spPr>
            <a:xfrm flipH="1" flipV="1">
              <a:off x="4686301" y="4800600"/>
              <a:ext cx="2930" cy="1002324"/>
            </a:xfrm>
            <a:prstGeom prst="line">
              <a:avLst/>
            </a:prstGeom>
            <a:ln w="762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/>
            <p:cNvSpPr txBox="1"/>
            <p:nvPr/>
          </p:nvSpPr>
          <p:spPr>
            <a:xfrm>
              <a:off x="5334000" y="1066800"/>
              <a:ext cx="2133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Main Tank</a:t>
              </a:r>
              <a:endParaRPr lang="en-US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5334000" y="2634734"/>
              <a:ext cx="2133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Expansion Chamber</a:t>
              </a:r>
              <a:endParaRPr lang="en-US" dirty="0"/>
            </a:p>
          </p:txBody>
        </p:sp>
        <p:sp>
          <p:nvSpPr>
            <p:cNvPr id="30" name="Left Brace 29"/>
            <p:cNvSpPr/>
            <p:nvPr/>
          </p:nvSpPr>
          <p:spPr>
            <a:xfrm>
              <a:off x="914401" y="710656"/>
              <a:ext cx="419100" cy="2794543"/>
            </a:xfrm>
            <a:prstGeom prst="leftBrac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Left Brace 30"/>
            <p:cNvSpPr/>
            <p:nvPr/>
          </p:nvSpPr>
          <p:spPr>
            <a:xfrm>
              <a:off x="914401" y="3886200"/>
              <a:ext cx="419100" cy="1905000"/>
            </a:xfrm>
            <a:prstGeom prst="leftBrac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4343400" y="3505200"/>
              <a:ext cx="2133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Control valve</a:t>
              </a:r>
              <a:endParaRPr lang="en-US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1828800" y="1992868"/>
              <a:ext cx="2133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Expansion Valve</a:t>
              </a:r>
              <a:endParaRPr lang="en-US" dirty="0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4876800" y="4425434"/>
              <a:ext cx="2133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Thruster Valve</a:t>
              </a:r>
              <a:endParaRPr lang="en-US" dirty="0"/>
            </a:p>
          </p:txBody>
        </p:sp>
        <p:sp>
          <p:nvSpPr>
            <p:cNvPr id="35" name="Isosceles Triangle 34"/>
            <p:cNvSpPr/>
            <p:nvPr/>
          </p:nvSpPr>
          <p:spPr>
            <a:xfrm>
              <a:off x="1447801" y="5334000"/>
              <a:ext cx="381000" cy="457200"/>
            </a:xfrm>
            <a:prstGeom prst="triangle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Isosceles Triangle 35"/>
            <p:cNvSpPr/>
            <p:nvPr/>
          </p:nvSpPr>
          <p:spPr>
            <a:xfrm>
              <a:off x="2057401" y="5339862"/>
              <a:ext cx="381000" cy="457200"/>
            </a:xfrm>
            <a:prstGeom prst="triangle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Isosceles Triangle 36"/>
            <p:cNvSpPr/>
            <p:nvPr/>
          </p:nvSpPr>
          <p:spPr>
            <a:xfrm>
              <a:off x="2667001" y="5348654"/>
              <a:ext cx="381000" cy="457200"/>
            </a:xfrm>
            <a:prstGeom prst="triangle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Isosceles Triangle 37"/>
            <p:cNvSpPr/>
            <p:nvPr/>
          </p:nvSpPr>
          <p:spPr>
            <a:xfrm>
              <a:off x="3297116" y="5342793"/>
              <a:ext cx="381000" cy="457200"/>
            </a:xfrm>
            <a:prstGeom prst="triangle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Isosceles Triangle 38"/>
            <p:cNvSpPr/>
            <p:nvPr/>
          </p:nvSpPr>
          <p:spPr>
            <a:xfrm>
              <a:off x="3886201" y="5348654"/>
              <a:ext cx="381000" cy="457200"/>
            </a:xfrm>
            <a:prstGeom prst="triangle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Isosceles Triangle 39"/>
            <p:cNvSpPr/>
            <p:nvPr/>
          </p:nvSpPr>
          <p:spPr>
            <a:xfrm>
              <a:off x="4498731" y="5345724"/>
              <a:ext cx="381000" cy="457200"/>
            </a:xfrm>
            <a:prstGeom prst="triangle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4800600" y="5436522"/>
              <a:ext cx="2133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Thruster Exit</a:t>
              </a:r>
              <a:endParaRPr lang="en-US" dirty="0"/>
            </a:p>
          </p:txBody>
        </p:sp>
        <p:sp>
          <p:nvSpPr>
            <p:cNvPr id="42" name="TextBox 41"/>
            <p:cNvSpPr txBox="1"/>
            <p:nvPr/>
          </p:nvSpPr>
          <p:spPr>
            <a:xfrm rot="16200000">
              <a:off x="-577333" y="4654034"/>
              <a:ext cx="2133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Thruster Assembly</a:t>
              </a:r>
              <a:endParaRPr lang="en-US" dirty="0"/>
            </a:p>
          </p:txBody>
        </p:sp>
        <p:sp>
          <p:nvSpPr>
            <p:cNvPr id="43" name="TextBox 42"/>
            <p:cNvSpPr txBox="1"/>
            <p:nvPr/>
          </p:nvSpPr>
          <p:spPr>
            <a:xfrm rot="16200000">
              <a:off x="-577333" y="1720334"/>
              <a:ext cx="2133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Tank Assembly</a:t>
              </a:r>
              <a:endParaRPr lang="en-US" dirty="0"/>
            </a:p>
          </p:txBody>
        </p:sp>
        <p:cxnSp>
          <p:nvCxnSpPr>
            <p:cNvPr id="44" name="Elbow Connector 43"/>
            <p:cNvCxnSpPr>
              <a:stCxn id="11" idx="0"/>
            </p:cNvCxnSpPr>
            <p:nvPr/>
          </p:nvCxnSpPr>
          <p:spPr>
            <a:xfrm rot="16200000" flipV="1">
              <a:off x="4239373" y="3972671"/>
              <a:ext cx="269604" cy="624253"/>
            </a:xfrm>
            <a:prstGeom prst="bentConnector2">
              <a:avLst/>
            </a:prstGeom>
            <a:ln w="762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Elbow Connector 44"/>
            <p:cNvCxnSpPr>
              <a:stCxn id="8" idx="0"/>
              <a:endCxn id="6" idx="2"/>
            </p:cNvCxnSpPr>
            <p:nvPr/>
          </p:nvCxnSpPr>
          <p:spPr>
            <a:xfrm rot="16200000" flipV="1">
              <a:off x="3653179" y="3090523"/>
              <a:ext cx="375193" cy="442547"/>
            </a:xfrm>
            <a:prstGeom prst="bentConnector3">
              <a:avLst>
                <a:gd name="adj1" fmla="val 50000"/>
              </a:avLst>
            </a:prstGeom>
            <a:ln w="762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86963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Communication Subsystem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200" y="3886200"/>
            <a:ext cx="4495800" cy="2620398"/>
          </a:xfrm>
          <a:prstGeom prst="rect">
            <a:avLst/>
          </a:prstGeom>
        </p:spPr>
      </p:pic>
      <p:pic>
        <p:nvPicPr>
          <p:cNvPr id="1027" name="Picture 3" descr="C:\Users\MR LEO\Desktop\ALPHA-RX433S_sml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1965" y="2438400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28600" y="1219200"/>
            <a:ext cx="8534400" cy="2895600"/>
          </a:xfrm>
        </p:spPr>
        <p:txBody>
          <a:bodyPr>
            <a:normAutofit fontScale="92500" lnSpcReduction="20000"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dirty="0" smtClean="0"/>
              <a:t>The primary spacecraft will use the communications system made available on the Colony-II bus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dirty="0" smtClean="0"/>
              <a:t>The secondary spacecraft communication system will be developed at SLU</a:t>
            </a:r>
          </a:p>
          <a:p>
            <a:pPr lvl="1"/>
            <a:r>
              <a:rPr lang="en-US" dirty="0" smtClean="0"/>
              <a:t>Only needs to receive </a:t>
            </a:r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(per mission requirements)</a:t>
            </a:r>
          </a:p>
          <a:p>
            <a:pPr lvl="1"/>
            <a:r>
              <a:rPr lang="en-US" dirty="0" smtClean="0"/>
              <a:t>Consists of an RFID chip and UHF patch antenna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907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Link Budget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56727177"/>
              </p:ext>
            </p:extLst>
          </p:nvPr>
        </p:nvGraphicFramePr>
        <p:xfrm>
          <a:off x="1676400" y="1675829"/>
          <a:ext cx="5715000" cy="4419593"/>
        </p:xfrm>
        <a:graphic>
          <a:graphicData uri="http://schemas.openxmlformats.org/drawingml/2006/table">
            <a:tbl>
              <a:tblPr/>
              <a:tblGrid>
                <a:gridCol w="1868959"/>
                <a:gridCol w="451794"/>
                <a:gridCol w="787744"/>
                <a:gridCol w="1563902"/>
                <a:gridCol w="1042601"/>
              </a:tblGrid>
              <a:tr h="22606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Units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Values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Comments &amp; References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2606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Uplink Frequency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MHz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433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UHF Uplink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22606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Station TX power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dB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16.9897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14763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Gain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dBi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463436"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Ground Station Losses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dB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3.6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Internal Loss on the transmission lines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2606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EIRP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dBW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28.3897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26066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Pointing Loss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dB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26066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Polarization Loss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dB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26066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Atmospheric Loss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dB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2.1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26066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Ionospheric Loss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dB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26066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Propagation Range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km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1500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2606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Path Loss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dB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148.71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2606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Isotropic Signal @ S/C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dBW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-123.22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26066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G/T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dB-K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-21.17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712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S/N</a:t>
                      </a:r>
                      <a:r>
                        <a:rPr lang="en-US" sz="1100" b="1" i="0" u="none" strike="noStrike" baseline="-2500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dBHz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84.01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2606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Data Rate, B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dB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36.02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9388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</a:t>
                      </a:r>
                      <a:r>
                        <a:rPr lang="en-US" sz="1100" b="1" i="0" u="none" strike="noStrike" baseline="-2500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</a:t>
                      </a:r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/N</a:t>
                      </a:r>
                      <a:r>
                        <a:rPr lang="en-US" sz="1100" b="1" i="0" u="none" strike="noStrike" baseline="-2500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dB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47.99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99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3737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Bit Rate Error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0.0000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990600" y="1295400"/>
            <a:ext cx="6019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+mj-lt"/>
              </a:rPr>
              <a:t>Assumptions: 300 km circular orbit, 5° above horizon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58188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Budget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171240" y="2733764"/>
            <a:ext cx="29727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30 fps camera</a:t>
            </a:r>
          </a:p>
          <a:p>
            <a:r>
              <a:rPr lang="en-US" dirty="0" smtClean="0"/>
              <a:t>640x480 resolution</a:t>
            </a:r>
          </a:p>
          <a:p>
            <a:r>
              <a:rPr lang="en-US" dirty="0" smtClean="0"/>
              <a:t>24 bit color </a:t>
            </a:r>
          </a:p>
          <a:p>
            <a:r>
              <a:rPr lang="en-US" dirty="0" smtClean="0"/>
              <a:t>16 GB of storage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63883313"/>
              </p:ext>
            </p:extLst>
          </p:nvPr>
        </p:nvGraphicFramePr>
        <p:xfrm>
          <a:off x="286981" y="311083"/>
          <a:ext cx="5867401" cy="523405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6" name="Group 5"/>
          <p:cNvGrpSpPr/>
          <p:nvPr/>
        </p:nvGrpSpPr>
        <p:grpSpPr>
          <a:xfrm>
            <a:off x="4289110" y="4571276"/>
            <a:ext cx="4550090" cy="1753324"/>
            <a:chOff x="5343194" y="3874416"/>
            <a:chExt cx="2581606" cy="950769"/>
          </a:xfrm>
        </p:grpSpPr>
        <p:sp>
          <p:nvSpPr>
            <p:cNvPr id="7" name="Rectangle 6"/>
            <p:cNvSpPr/>
            <p:nvPr/>
          </p:nvSpPr>
          <p:spPr>
            <a:xfrm>
              <a:off x="5352801" y="3874715"/>
              <a:ext cx="2571999" cy="950470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5343194" y="3874416"/>
              <a:ext cx="1181100" cy="2481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PLD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9" name="Rectangle 8"/>
          <p:cNvSpPr/>
          <p:nvPr/>
        </p:nvSpPr>
        <p:spPr>
          <a:xfrm>
            <a:off x="3504904" y="5452928"/>
            <a:ext cx="1444404" cy="51707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Imager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357437" y="5452928"/>
            <a:ext cx="1444404" cy="517076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µController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7354040" y="4746223"/>
            <a:ext cx="1444404" cy="517076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16GB SD Card</a:t>
            </a:r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14" name="Straight Connector 13"/>
          <p:cNvCxnSpPr>
            <a:endCxn id="10" idx="2"/>
          </p:cNvCxnSpPr>
          <p:nvPr/>
        </p:nvCxnSpPr>
        <p:spPr>
          <a:xfrm flipV="1">
            <a:off x="8079639" y="5970004"/>
            <a:ext cx="0" cy="354596"/>
          </a:xfrm>
          <a:prstGeom prst="line">
            <a:avLst/>
          </a:prstGeom>
          <a:ln w="57150">
            <a:solidFill>
              <a:schemeClr val="tx2">
                <a:lumMod val="20000"/>
                <a:lumOff val="80000"/>
              </a:schemeClr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/>
          <p:cNvSpPr/>
          <p:nvPr/>
        </p:nvSpPr>
        <p:spPr>
          <a:xfrm>
            <a:off x="5176471" y="5465656"/>
            <a:ext cx="1382047" cy="50434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Image Processor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34" name="Straight Connector 33"/>
          <p:cNvCxnSpPr>
            <a:stCxn id="38" idx="1"/>
            <a:endCxn id="32" idx="3"/>
          </p:cNvCxnSpPr>
          <p:nvPr/>
        </p:nvCxnSpPr>
        <p:spPr>
          <a:xfrm flipH="1">
            <a:off x="6558518" y="5711466"/>
            <a:ext cx="109724" cy="6364"/>
          </a:xfrm>
          <a:prstGeom prst="line">
            <a:avLst/>
          </a:prstGeom>
          <a:ln w="57150"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/>
          <p:cNvSpPr/>
          <p:nvPr/>
        </p:nvSpPr>
        <p:spPr>
          <a:xfrm>
            <a:off x="6668242" y="5452928"/>
            <a:ext cx="557397" cy="517076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I2C</a:t>
            </a:r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41" name="Straight Connector 40"/>
          <p:cNvCxnSpPr>
            <a:stCxn id="10" idx="1"/>
            <a:endCxn id="38" idx="3"/>
          </p:cNvCxnSpPr>
          <p:nvPr/>
        </p:nvCxnSpPr>
        <p:spPr>
          <a:xfrm flipH="1">
            <a:off x="7225639" y="5711466"/>
            <a:ext cx="131798" cy="0"/>
          </a:xfrm>
          <a:prstGeom prst="line">
            <a:avLst/>
          </a:prstGeom>
          <a:ln w="57150"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stCxn id="32" idx="1"/>
            <a:endCxn id="9" idx="3"/>
          </p:cNvCxnSpPr>
          <p:nvPr/>
        </p:nvCxnSpPr>
        <p:spPr>
          <a:xfrm flipH="1" flipV="1">
            <a:off x="4949308" y="5711467"/>
            <a:ext cx="227163" cy="6363"/>
          </a:xfrm>
          <a:prstGeom prst="line">
            <a:avLst/>
          </a:prstGeom>
          <a:ln w="57150"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 53"/>
          <p:cNvSpPr/>
          <p:nvPr/>
        </p:nvSpPr>
        <p:spPr>
          <a:xfrm>
            <a:off x="6572622" y="4746223"/>
            <a:ext cx="557397" cy="517076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SPI</a:t>
            </a:r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56" name="Elbow Connector 55"/>
          <p:cNvCxnSpPr>
            <a:stCxn id="32" idx="0"/>
            <a:endCxn id="54" idx="1"/>
          </p:cNvCxnSpPr>
          <p:nvPr/>
        </p:nvCxnSpPr>
        <p:spPr>
          <a:xfrm rot="5400000" flipH="1" flipV="1">
            <a:off x="5989611" y="4882646"/>
            <a:ext cx="460895" cy="705127"/>
          </a:xfrm>
          <a:prstGeom prst="bentConnector2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11" idx="1"/>
            <a:endCxn id="54" idx="3"/>
          </p:cNvCxnSpPr>
          <p:nvPr/>
        </p:nvCxnSpPr>
        <p:spPr>
          <a:xfrm flipH="1">
            <a:off x="7130019" y="5004761"/>
            <a:ext cx="224021" cy="0"/>
          </a:xfrm>
          <a:prstGeom prst="line">
            <a:avLst/>
          </a:prstGeom>
          <a:ln w="57150"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1071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dirty="0" smtClean="0"/>
              <a:t>Mission Overview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dirty="0" smtClean="0">
                <a:solidFill>
                  <a:schemeClr val="bg1">
                    <a:lumMod val="65000"/>
                  </a:schemeClr>
                </a:solidFill>
              </a:rPr>
              <a:t>Subsystem Overviews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dirty="0" smtClean="0">
                <a:solidFill>
                  <a:schemeClr val="bg1">
                    <a:lumMod val="65000"/>
                  </a:schemeClr>
                </a:solidFill>
              </a:rPr>
              <a:t>Risk </a:t>
            </a:r>
            <a:r>
              <a:rPr lang="en-US" sz="2800" b="1" dirty="0" smtClean="0">
                <a:solidFill>
                  <a:schemeClr val="bg1">
                    <a:lumMod val="65000"/>
                  </a:schemeClr>
                </a:solidFill>
              </a:rPr>
              <a:t>Overview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dirty="0" smtClean="0">
                <a:solidFill>
                  <a:schemeClr val="bg1">
                    <a:lumMod val="65000"/>
                  </a:schemeClr>
                </a:solidFill>
              </a:rPr>
              <a:t>Conclusion</a:t>
            </a:r>
            <a:endParaRPr lang="en-US" sz="2800" b="1" dirty="0" smtClean="0">
              <a:solidFill>
                <a:schemeClr val="bg1">
                  <a:lumMod val="65000"/>
                </a:schemeClr>
              </a:solidFill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7269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90"/>
    </mc:Choice>
    <mc:Fallback xmlns="">
      <p:transition spd="slow" advTm="6290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Structures Subsystem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4114800" cy="1600200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Secondary spacecraft’s structure and separation system will be developed in house.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257800" y="1524000"/>
            <a:ext cx="2984887" cy="4572000"/>
          </a:xfrm>
          <a:prstGeom prst="rect">
            <a:avLst/>
          </a:prstGeom>
        </p:spPr>
      </p:pic>
      <p:pic>
        <p:nvPicPr>
          <p:cNvPr id="5" name="Content Placeholder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618"/>
          <a:stretch>
            <a:fillRect/>
          </a:stretch>
        </p:blipFill>
        <p:spPr>
          <a:xfrm>
            <a:off x="685800" y="3276600"/>
            <a:ext cx="3902665" cy="2743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Secondary Structure Mass Budget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5410199"/>
            <a:ext cx="8229600" cy="11731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 smtClean="0"/>
              <a:t>Total Allotted Mass: 4,000 g</a:t>
            </a:r>
          </a:p>
          <a:p>
            <a:pPr marL="0" indent="0">
              <a:buNone/>
            </a:pPr>
            <a:r>
              <a:rPr lang="en-US" sz="1800" dirty="0"/>
              <a:t>The ADC subsystem is allotted about 1.5 kg to develop the nutation damping system that will meet mission requirements.</a:t>
            </a:r>
          </a:p>
          <a:p>
            <a:pPr marL="0" indent="0">
              <a:buNone/>
            </a:pPr>
            <a:endParaRPr lang="en-US" sz="2200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05882168"/>
              </p:ext>
            </p:extLst>
          </p:nvPr>
        </p:nvGraphicFramePr>
        <p:xfrm>
          <a:off x="1295400" y="1143000"/>
          <a:ext cx="7100888" cy="43053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890669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Separation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2895600" cy="4495799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The mission requires two independent 3U spacecrafts that integrate into a single 6U bus.</a:t>
            </a:r>
          </a:p>
          <a:p>
            <a:r>
              <a:rPr lang="en-US" dirty="0" smtClean="0"/>
              <a:t>Separation of the two spacecrafts is necessary for mission success.</a:t>
            </a:r>
          </a:p>
          <a:p>
            <a:r>
              <a:rPr lang="en-US" dirty="0" smtClean="0"/>
              <a:t>Testing has commenced on the effectiveness of using solenoids for the separation system.</a:t>
            </a:r>
          </a:p>
        </p:txBody>
      </p:sp>
      <p:grpSp>
        <p:nvGrpSpPr>
          <p:cNvPr id="61" name="Group 60"/>
          <p:cNvGrpSpPr/>
          <p:nvPr/>
        </p:nvGrpSpPr>
        <p:grpSpPr>
          <a:xfrm>
            <a:off x="3303294" y="1164716"/>
            <a:ext cx="5620023" cy="5235985"/>
            <a:chOff x="-918" y="777040"/>
            <a:chExt cx="6920851" cy="5900236"/>
          </a:xfrm>
        </p:grpSpPr>
        <p:grpSp>
          <p:nvGrpSpPr>
            <p:cNvPr id="62" name="Group 61"/>
            <p:cNvGrpSpPr/>
            <p:nvPr/>
          </p:nvGrpSpPr>
          <p:grpSpPr>
            <a:xfrm>
              <a:off x="3043135" y="1532614"/>
              <a:ext cx="3876798" cy="4217191"/>
              <a:chOff x="2767784" y="1272120"/>
              <a:chExt cx="3876798" cy="4217191"/>
            </a:xfrm>
          </p:grpSpPr>
          <p:grpSp>
            <p:nvGrpSpPr>
              <p:cNvPr id="101" name="Group 100"/>
              <p:cNvGrpSpPr/>
              <p:nvPr/>
            </p:nvGrpSpPr>
            <p:grpSpPr>
              <a:xfrm>
                <a:off x="3450462" y="1272120"/>
                <a:ext cx="3194120" cy="4217191"/>
                <a:chOff x="4553703" y="1758172"/>
                <a:chExt cx="3194120" cy="4217191"/>
              </a:xfrm>
            </p:grpSpPr>
            <p:sp>
              <p:nvSpPr>
                <p:cNvPr id="104" name="TextBox 62"/>
                <p:cNvSpPr txBox="1"/>
                <p:nvPr/>
              </p:nvSpPr>
              <p:spPr>
                <a:xfrm>
                  <a:off x="6242645" y="2481217"/>
                  <a:ext cx="1505178" cy="72832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dirty="0" smtClean="0"/>
                    <a:t>Separation Port</a:t>
                  </a:r>
                  <a:endParaRPr lang="en-US" dirty="0"/>
                </a:p>
              </p:txBody>
            </p:sp>
            <p:sp>
              <p:nvSpPr>
                <p:cNvPr id="105" name="TextBox 63"/>
                <p:cNvSpPr txBox="1"/>
                <p:nvPr/>
              </p:nvSpPr>
              <p:spPr>
                <a:xfrm>
                  <a:off x="4553703" y="5606031"/>
                  <a:ext cx="1906892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dirty="0" smtClean="0"/>
                    <a:t>Structural Support</a:t>
                  </a:r>
                  <a:endParaRPr lang="en-US" dirty="0"/>
                </a:p>
              </p:txBody>
            </p:sp>
            <p:sp>
              <p:nvSpPr>
                <p:cNvPr id="106" name="TextBox 60"/>
                <p:cNvSpPr txBox="1"/>
                <p:nvPr/>
              </p:nvSpPr>
              <p:spPr>
                <a:xfrm>
                  <a:off x="4553703" y="1758172"/>
                  <a:ext cx="1906892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dirty="0" smtClean="0"/>
                    <a:t>Structural Support</a:t>
                  </a:r>
                  <a:endParaRPr lang="en-US" dirty="0"/>
                </a:p>
              </p:txBody>
            </p:sp>
            <p:grpSp>
              <p:nvGrpSpPr>
                <p:cNvPr id="107" name="Group 106"/>
                <p:cNvGrpSpPr/>
                <p:nvPr/>
              </p:nvGrpSpPr>
              <p:grpSpPr>
                <a:xfrm>
                  <a:off x="4769856" y="2525340"/>
                  <a:ext cx="1463040" cy="2913846"/>
                  <a:chOff x="4393637" y="1758172"/>
                  <a:chExt cx="1463040" cy="2913846"/>
                </a:xfrm>
              </p:grpSpPr>
              <p:sp>
                <p:nvSpPr>
                  <p:cNvPr id="111" name="Rectangle 110"/>
                  <p:cNvSpPr>
                    <a:spLocks noChangeAspect="1"/>
                  </p:cNvSpPr>
                  <p:nvPr/>
                </p:nvSpPr>
                <p:spPr>
                  <a:xfrm>
                    <a:off x="4765964" y="1758172"/>
                    <a:ext cx="731520" cy="182880"/>
                  </a:xfrm>
                  <a:prstGeom prst="rect">
                    <a:avLst/>
                  </a:prstGeom>
                  <a:solidFill>
                    <a:srgbClr val="D9D9D9"/>
                  </a:solidFill>
                  <a:ln>
                    <a:solidFill>
                      <a:srgbClr val="7F7F7F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sp>
                <p:nvSpPr>
                  <p:cNvPr id="112" name="Rectangle 111"/>
                  <p:cNvSpPr>
                    <a:spLocks/>
                  </p:cNvSpPr>
                  <p:nvPr/>
                </p:nvSpPr>
                <p:spPr>
                  <a:xfrm>
                    <a:off x="4765964" y="1941052"/>
                    <a:ext cx="731520" cy="27432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grpSp>
                <p:nvGrpSpPr>
                  <p:cNvPr id="113" name="Group 112"/>
                  <p:cNvGrpSpPr>
                    <a:grpSpLocks noChangeAspect="1"/>
                  </p:cNvGrpSpPr>
                  <p:nvPr/>
                </p:nvGrpSpPr>
                <p:grpSpPr>
                  <a:xfrm>
                    <a:off x="4600461" y="1947892"/>
                    <a:ext cx="1081496" cy="2603284"/>
                    <a:chOff x="1696937" y="2306055"/>
                    <a:chExt cx="608130" cy="1463840"/>
                  </a:xfrm>
                </p:grpSpPr>
                <p:sp>
                  <p:nvSpPr>
                    <p:cNvPr id="116" name="Rectangle 115"/>
                    <p:cNvSpPr/>
                    <p:nvPr/>
                  </p:nvSpPr>
                  <p:spPr>
                    <a:xfrm>
                      <a:off x="1904999" y="2306055"/>
                      <a:ext cx="182880" cy="548640"/>
                    </a:xfrm>
                    <a:prstGeom prst="rect">
                      <a:avLst/>
                    </a:prstGeom>
                    <a:solidFill>
                      <a:srgbClr val="D9D9D9"/>
                    </a:solidFill>
                    <a:ln>
                      <a:solidFill>
                        <a:srgbClr val="7F7F7F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17" name="Rectangle 116"/>
                    <p:cNvSpPr/>
                    <p:nvPr/>
                  </p:nvSpPr>
                  <p:spPr>
                    <a:xfrm>
                      <a:off x="1696937" y="2687053"/>
                      <a:ext cx="608130" cy="1082842"/>
                    </a:xfrm>
                    <a:prstGeom prst="rect">
                      <a:avLst/>
                    </a:prstGeom>
                    <a:solidFill>
                      <a:schemeClr val="tx2">
                        <a:lumMod val="60000"/>
                        <a:lumOff val="40000"/>
                      </a:schemeClr>
                    </a:solidFill>
                    <a:ln>
                      <a:solidFill>
                        <a:srgbClr val="7F7F7F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18" name="Equal 117"/>
                    <p:cNvSpPr/>
                    <p:nvPr/>
                  </p:nvSpPr>
                  <p:spPr>
                    <a:xfrm>
                      <a:off x="1764630" y="2534979"/>
                      <a:ext cx="457200" cy="91440"/>
                    </a:xfrm>
                    <a:prstGeom prst="mathEqual">
                      <a:avLst>
                        <a:gd name="adj1" fmla="val 23520"/>
                        <a:gd name="adj2" fmla="val 52960"/>
                      </a:avLst>
                    </a:prstGeom>
                    <a:solidFill>
                      <a:schemeClr val="tx1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19" name="Rectangle 118"/>
                    <p:cNvSpPr/>
                    <p:nvPr/>
                  </p:nvSpPr>
                  <p:spPr>
                    <a:xfrm>
                      <a:off x="1764630" y="2461795"/>
                      <a:ext cx="457200" cy="36576"/>
                    </a:xfrm>
                    <a:prstGeom prst="rect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50000"/>
                        </a:schemeClr>
                      </a:solidFill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</p:grpSp>
              <p:sp>
                <p:nvSpPr>
                  <p:cNvPr id="114" name="Rectangle 113"/>
                  <p:cNvSpPr>
                    <a:spLocks noChangeAspect="1"/>
                  </p:cNvSpPr>
                  <p:nvPr/>
                </p:nvSpPr>
                <p:spPr>
                  <a:xfrm>
                    <a:off x="4393637" y="3208978"/>
                    <a:ext cx="1463040" cy="1463040"/>
                  </a:xfrm>
                  <a:prstGeom prst="rect">
                    <a:avLst/>
                  </a:prstGeom>
                  <a:solidFill>
                    <a:srgbClr val="D9D9D9"/>
                  </a:solidFill>
                  <a:ln>
                    <a:solidFill>
                      <a:srgbClr val="7F7F7F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sp>
                <p:nvSpPr>
                  <p:cNvPr id="115" name="TextBox 61"/>
                  <p:cNvSpPr txBox="1"/>
                  <p:nvPr/>
                </p:nvSpPr>
                <p:spPr>
                  <a:xfrm>
                    <a:off x="4593527" y="2738925"/>
                    <a:ext cx="1088430" cy="364163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>
                    <a:defPPr>
                      <a:defRPr lang="en-US"/>
                    </a:defPPr>
                    <a:lvl1pPr marL="0" algn="l" defTabSz="4572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4572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4572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4572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4572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4572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4572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4572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4572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r>
                      <a:rPr lang="en-US" sz="1500" dirty="0" smtClean="0"/>
                      <a:t>Solenoid</a:t>
                    </a:r>
                    <a:endParaRPr lang="en-US" sz="1500" dirty="0"/>
                  </a:p>
                </p:txBody>
              </p:sp>
            </p:grpSp>
            <p:cxnSp>
              <p:nvCxnSpPr>
                <p:cNvPr id="108" name="Straight Arrow Connector 107"/>
                <p:cNvCxnSpPr>
                  <a:stCxn id="106" idx="2"/>
                  <a:endCxn id="111" idx="0"/>
                </p:cNvCxnSpPr>
                <p:nvPr/>
              </p:nvCxnSpPr>
              <p:spPr>
                <a:xfrm rot="16200000" flipH="1">
                  <a:off x="5308628" y="2326025"/>
                  <a:ext cx="397836" cy="794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9" name="Straight Arrow Connector 108"/>
                <p:cNvCxnSpPr>
                  <a:stCxn id="105" idx="0"/>
                </p:cNvCxnSpPr>
                <p:nvPr/>
              </p:nvCxnSpPr>
              <p:spPr>
                <a:xfrm rot="5400000" flipH="1" flipV="1">
                  <a:off x="5156029" y="5253321"/>
                  <a:ext cx="703831" cy="1590"/>
                </a:xfrm>
                <a:prstGeom prst="straightConnector1">
                  <a:avLst/>
                </a:prstGeom>
                <a:ln>
                  <a:solidFill>
                    <a:srgbClr val="000000"/>
                  </a:solidFill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0" name="Straight Arrow Connector 109"/>
                <p:cNvCxnSpPr>
                  <a:stCxn id="104" idx="1"/>
                  <a:endCxn id="112" idx="3"/>
                </p:cNvCxnSpPr>
                <p:nvPr/>
              </p:nvCxnSpPr>
              <p:spPr>
                <a:xfrm flipH="1">
                  <a:off x="5873702" y="2845380"/>
                  <a:ext cx="368943" cy="0"/>
                </a:xfrm>
                <a:prstGeom prst="straightConnector1">
                  <a:avLst/>
                </a:prstGeom>
                <a:ln>
                  <a:solidFill>
                    <a:srgbClr val="000000"/>
                  </a:solidFill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02" name="TextBox 100"/>
              <p:cNvSpPr txBox="1"/>
              <p:nvPr/>
            </p:nvSpPr>
            <p:spPr>
              <a:xfrm>
                <a:off x="2767784" y="2538825"/>
                <a:ext cx="775385" cy="369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dirty="0" smtClean="0"/>
                  <a:t>Spring</a:t>
                </a:r>
              </a:p>
            </p:txBody>
          </p:sp>
          <p:cxnSp>
            <p:nvCxnSpPr>
              <p:cNvPr id="103" name="Straight Arrow Connector 102"/>
              <p:cNvCxnSpPr>
                <a:endCxn id="118" idx="4"/>
              </p:cNvCxnSpPr>
              <p:nvPr/>
            </p:nvCxnSpPr>
            <p:spPr>
              <a:xfrm>
                <a:off x="3666615" y="2779618"/>
                <a:ext cx="434984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Group 62"/>
            <p:cNvGrpSpPr/>
            <p:nvPr/>
          </p:nvGrpSpPr>
          <p:grpSpPr>
            <a:xfrm>
              <a:off x="-918" y="777040"/>
              <a:ext cx="2340179" cy="5900236"/>
              <a:chOff x="4715" y="774700"/>
              <a:chExt cx="2340179" cy="5900236"/>
            </a:xfrm>
          </p:grpSpPr>
          <p:grpSp>
            <p:nvGrpSpPr>
              <p:cNvPr id="70" name="Group 69"/>
              <p:cNvGrpSpPr/>
              <p:nvPr/>
            </p:nvGrpSpPr>
            <p:grpSpPr>
              <a:xfrm>
                <a:off x="165276" y="1188536"/>
                <a:ext cx="1828800" cy="5486400"/>
                <a:chOff x="165276" y="1188536"/>
                <a:chExt cx="1828800" cy="5486400"/>
              </a:xfrm>
            </p:grpSpPr>
            <p:sp>
              <p:nvSpPr>
                <p:cNvPr id="72" name="Rectangle 71"/>
                <p:cNvSpPr>
                  <a:spLocks noChangeAspect="1"/>
                </p:cNvSpPr>
                <p:nvPr/>
              </p:nvSpPr>
              <p:spPr>
                <a:xfrm>
                  <a:off x="165276" y="1188536"/>
                  <a:ext cx="1828800" cy="548640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grpSp>
              <p:nvGrpSpPr>
                <p:cNvPr id="73" name="Group 72"/>
                <p:cNvGrpSpPr/>
                <p:nvPr/>
              </p:nvGrpSpPr>
              <p:grpSpPr>
                <a:xfrm>
                  <a:off x="873045" y="1465504"/>
                  <a:ext cx="365760" cy="2103990"/>
                  <a:chOff x="873045" y="1465504"/>
                  <a:chExt cx="365760" cy="2103990"/>
                </a:xfrm>
              </p:grpSpPr>
              <p:sp>
                <p:nvSpPr>
                  <p:cNvPr id="91" name="Rectangle 90"/>
                  <p:cNvSpPr/>
                  <p:nvPr/>
                </p:nvSpPr>
                <p:spPr>
                  <a:xfrm>
                    <a:off x="956448" y="1465504"/>
                    <a:ext cx="192024" cy="45720"/>
                  </a:xfrm>
                  <a:prstGeom prst="rect">
                    <a:avLst/>
                  </a:prstGeom>
                  <a:solidFill>
                    <a:srgbClr val="D9D9D9"/>
                  </a:solidFill>
                  <a:ln>
                    <a:solidFill>
                      <a:srgbClr val="7F7F7F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sp>
                <p:nvSpPr>
                  <p:cNvPr id="92" name="Rectangle 91"/>
                  <p:cNvSpPr/>
                  <p:nvPr/>
                </p:nvSpPr>
                <p:spPr>
                  <a:xfrm>
                    <a:off x="952681" y="1511224"/>
                    <a:ext cx="192024" cy="84092"/>
                  </a:xfrm>
                  <a:prstGeom prst="rect">
                    <a:avLst/>
                  </a:prstGeom>
                  <a:solidFill>
                    <a:srgbClr val="FFFFFF"/>
                  </a:solidFill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grpSp>
                <p:nvGrpSpPr>
                  <p:cNvPr id="93" name="Group 92"/>
                  <p:cNvGrpSpPr>
                    <a:grpSpLocks noChangeAspect="1"/>
                  </p:cNvGrpSpPr>
                  <p:nvPr/>
                </p:nvGrpSpPr>
                <p:grpSpPr>
                  <a:xfrm>
                    <a:off x="940986" y="1518273"/>
                    <a:ext cx="233819" cy="640080"/>
                    <a:chOff x="1737894" y="2306055"/>
                    <a:chExt cx="534737" cy="1463840"/>
                  </a:xfrm>
                </p:grpSpPr>
                <p:sp>
                  <p:nvSpPr>
                    <p:cNvPr id="97" name="Rectangle 96"/>
                    <p:cNvSpPr/>
                    <p:nvPr/>
                  </p:nvSpPr>
                  <p:spPr>
                    <a:xfrm>
                      <a:off x="1904999" y="2306055"/>
                      <a:ext cx="182880" cy="548640"/>
                    </a:xfrm>
                    <a:prstGeom prst="rect">
                      <a:avLst/>
                    </a:prstGeom>
                    <a:solidFill>
                      <a:srgbClr val="D9D9D9"/>
                    </a:solidFill>
                    <a:ln>
                      <a:solidFill>
                        <a:srgbClr val="7F7F7F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98" name="Rectangle 97"/>
                    <p:cNvSpPr/>
                    <p:nvPr/>
                  </p:nvSpPr>
                  <p:spPr>
                    <a:xfrm>
                      <a:off x="1737894" y="2687053"/>
                      <a:ext cx="534737" cy="1082842"/>
                    </a:xfrm>
                    <a:prstGeom prst="rect">
                      <a:avLst/>
                    </a:prstGeom>
                    <a:solidFill>
                      <a:schemeClr val="tx2">
                        <a:lumMod val="60000"/>
                        <a:lumOff val="40000"/>
                      </a:schemeClr>
                    </a:solidFill>
                    <a:ln>
                      <a:solidFill>
                        <a:srgbClr val="7F7F7F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99" name="Equal 98"/>
                    <p:cNvSpPr/>
                    <p:nvPr/>
                  </p:nvSpPr>
                  <p:spPr>
                    <a:xfrm>
                      <a:off x="1764630" y="2534979"/>
                      <a:ext cx="457200" cy="91440"/>
                    </a:xfrm>
                    <a:prstGeom prst="mathEqual">
                      <a:avLst>
                        <a:gd name="adj1" fmla="val 23520"/>
                        <a:gd name="adj2" fmla="val 52960"/>
                      </a:avLst>
                    </a:prstGeom>
                    <a:solidFill>
                      <a:schemeClr val="tx1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00" name="Rectangle 99"/>
                    <p:cNvSpPr/>
                    <p:nvPr/>
                  </p:nvSpPr>
                  <p:spPr>
                    <a:xfrm>
                      <a:off x="1764630" y="2461795"/>
                      <a:ext cx="457200" cy="36576"/>
                    </a:xfrm>
                    <a:prstGeom prst="rect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50000"/>
                        </a:schemeClr>
                      </a:solidFill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</p:grpSp>
              <p:sp>
                <p:nvSpPr>
                  <p:cNvPr id="94" name="Rectangle 93"/>
                  <p:cNvSpPr/>
                  <p:nvPr/>
                </p:nvSpPr>
                <p:spPr>
                  <a:xfrm>
                    <a:off x="873045" y="1842822"/>
                    <a:ext cx="365760" cy="365760"/>
                  </a:xfrm>
                  <a:prstGeom prst="rect">
                    <a:avLst/>
                  </a:prstGeom>
                  <a:solidFill>
                    <a:srgbClr val="D9D9D9"/>
                  </a:solidFill>
                  <a:ln>
                    <a:solidFill>
                      <a:srgbClr val="7F7F7F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95" name="Straight Connector 94"/>
                  <p:cNvCxnSpPr/>
                  <p:nvPr/>
                </p:nvCxnSpPr>
                <p:spPr>
                  <a:xfrm rot="5400000">
                    <a:off x="258608" y="2888641"/>
                    <a:ext cx="1360118" cy="1588"/>
                  </a:xfrm>
                  <a:prstGeom prst="line">
                    <a:avLst/>
                  </a:prstGeom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6" name="Straight Connector 95"/>
                  <p:cNvCxnSpPr>
                    <a:stCxn id="94" idx="2"/>
                    <a:endCxn id="79" idx="0"/>
                  </p:cNvCxnSpPr>
                  <p:nvPr/>
                </p:nvCxnSpPr>
                <p:spPr>
                  <a:xfrm rot="16200000" flipH="1">
                    <a:off x="375469" y="2889037"/>
                    <a:ext cx="1360912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4" name="Oval 73"/>
                <p:cNvSpPr/>
                <p:nvPr/>
              </p:nvSpPr>
              <p:spPr>
                <a:xfrm>
                  <a:off x="308945" y="5415350"/>
                  <a:ext cx="139799" cy="139799"/>
                </a:xfrm>
                <a:prstGeom prst="ellipse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rgbClr val="7F7F7F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sp>
              <p:nvSpPr>
                <p:cNvPr id="75" name="Oval 74"/>
                <p:cNvSpPr/>
                <p:nvPr/>
              </p:nvSpPr>
              <p:spPr>
                <a:xfrm>
                  <a:off x="1741493" y="5415350"/>
                  <a:ext cx="139799" cy="139799"/>
                </a:xfrm>
                <a:prstGeom prst="ellipse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rgbClr val="7F7F7F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sp>
              <p:nvSpPr>
                <p:cNvPr id="76" name="Oval 75"/>
                <p:cNvSpPr/>
                <p:nvPr/>
              </p:nvSpPr>
              <p:spPr>
                <a:xfrm>
                  <a:off x="308945" y="2355171"/>
                  <a:ext cx="139799" cy="139799"/>
                </a:xfrm>
                <a:prstGeom prst="ellipse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rgbClr val="7F7F7F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sp>
              <p:nvSpPr>
                <p:cNvPr id="77" name="Oval 76"/>
                <p:cNvSpPr/>
                <p:nvPr/>
              </p:nvSpPr>
              <p:spPr>
                <a:xfrm>
                  <a:off x="1671594" y="2355010"/>
                  <a:ext cx="139799" cy="139799"/>
                </a:xfrm>
                <a:prstGeom prst="ellipse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rgbClr val="7F7F7F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grpSp>
              <p:nvGrpSpPr>
                <p:cNvPr id="78" name="Group 77"/>
                <p:cNvGrpSpPr/>
                <p:nvPr/>
              </p:nvGrpSpPr>
              <p:grpSpPr>
                <a:xfrm flipH="1" flipV="1">
                  <a:off x="873048" y="4302899"/>
                  <a:ext cx="365758" cy="2103990"/>
                  <a:chOff x="873045" y="1465504"/>
                  <a:chExt cx="365760" cy="2103990"/>
                </a:xfrm>
              </p:grpSpPr>
              <p:sp>
                <p:nvSpPr>
                  <p:cNvPr id="81" name="Rectangle 80"/>
                  <p:cNvSpPr/>
                  <p:nvPr/>
                </p:nvSpPr>
                <p:spPr>
                  <a:xfrm>
                    <a:off x="956448" y="1465504"/>
                    <a:ext cx="192024" cy="45720"/>
                  </a:xfrm>
                  <a:prstGeom prst="rect">
                    <a:avLst/>
                  </a:prstGeom>
                  <a:solidFill>
                    <a:srgbClr val="D9D9D9"/>
                  </a:solidFill>
                  <a:ln>
                    <a:solidFill>
                      <a:srgbClr val="7F7F7F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sp>
                <p:nvSpPr>
                  <p:cNvPr id="82" name="Rectangle 81"/>
                  <p:cNvSpPr/>
                  <p:nvPr/>
                </p:nvSpPr>
                <p:spPr>
                  <a:xfrm>
                    <a:off x="952681" y="1511224"/>
                    <a:ext cx="192024" cy="84092"/>
                  </a:xfrm>
                  <a:prstGeom prst="rect">
                    <a:avLst/>
                  </a:prstGeom>
                  <a:solidFill>
                    <a:srgbClr val="FFFFFF"/>
                  </a:solidFill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grpSp>
                <p:nvGrpSpPr>
                  <p:cNvPr id="83" name="Group 82"/>
                  <p:cNvGrpSpPr>
                    <a:grpSpLocks noChangeAspect="1"/>
                  </p:cNvGrpSpPr>
                  <p:nvPr/>
                </p:nvGrpSpPr>
                <p:grpSpPr>
                  <a:xfrm>
                    <a:off x="940986" y="1518273"/>
                    <a:ext cx="233819" cy="640080"/>
                    <a:chOff x="1737894" y="2306055"/>
                    <a:chExt cx="534737" cy="1463840"/>
                  </a:xfrm>
                </p:grpSpPr>
                <p:sp>
                  <p:nvSpPr>
                    <p:cNvPr id="87" name="Rectangle 86"/>
                    <p:cNvSpPr/>
                    <p:nvPr/>
                  </p:nvSpPr>
                  <p:spPr>
                    <a:xfrm>
                      <a:off x="1904999" y="2306055"/>
                      <a:ext cx="182880" cy="548640"/>
                    </a:xfrm>
                    <a:prstGeom prst="rect">
                      <a:avLst/>
                    </a:prstGeom>
                    <a:solidFill>
                      <a:srgbClr val="D9D9D9"/>
                    </a:solidFill>
                    <a:ln>
                      <a:solidFill>
                        <a:srgbClr val="7F7F7F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8" name="Rectangle 87"/>
                    <p:cNvSpPr/>
                    <p:nvPr/>
                  </p:nvSpPr>
                  <p:spPr>
                    <a:xfrm>
                      <a:off x="1737894" y="2687053"/>
                      <a:ext cx="534737" cy="1082842"/>
                    </a:xfrm>
                    <a:prstGeom prst="rect">
                      <a:avLst/>
                    </a:prstGeom>
                    <a:solidFill>
                      <a:schemeClr val="tx2">
                        <a:lumMod val="60000"/>
                        <a:lumOff val="40000"/>
                      </a:schemeClr>
                    </a:solidFill>
                    <a:ln>
                      <a:solidFill>
                        <a:srgbClr val="7F7F7F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9" name="Equal 88"/>
                    <p:cNvSpPr/>
                    <p:nvPr/>
                  </p:nvSpPr>
                  <p:spPr>
                    <a:xfrm>
                      <a:off x="1764630" y="2534979"/>
                      <a:ext cx="457200" cy="91440"/>
                    </a:xfrm>
                    <a:prstGeom prst="mathEqual">
                      <a:avLst>
                        <a:gd name="adj1" fmla="val 23520"/>
                        <a:gd name="adj2" fmla="val 52960"/>
                      </a:avLst>
                    </a:prstGeom>
                    <a:solidFill>
                      <a:schemeClr val="tx1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90" name="Rectangle 89"/>
                    <p:cNvSpPr/>
                    <p:nvPr/>
                  </p:nvSpPr>
                  <p:spPr>
                    <a:xfrm>
                      <a:off x="1764630" y="2461795"/>
                      <a:ext cx="457200" cy="36576"/>
                    </a:xfrm>
                    <a:prstGeom prst="rect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50000"/>
                        </a:schemeClr>
                      </a:solidFill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</p:grpSp>
              <p:sp>
                <p:nvSpPr>
                  <p:cNvPr id="84" name="Rectangle 83"/>
                  <p:cNvSpPr/>
                  <p:nvPr/>
                </p:nvSpPr>
                <p:spPr>
                  <a:xfrm>
                    <a:off x="873045" y="1842822"/>
                    <a:ext cx="365760" cy="365760"/>
                  </a:xfrm>
                  <a:prstGeom prst="rect">
                    <a:avLst/>
                  </a:prstGeom>
                  <a:solidFill>
                    <a:srgbClr val="D9D9D9"/>
                  </a:solidFill>
                  <a:ln>
                    <a:solidFill>
                      <a:srgbClr val="7F7F7F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4572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85" name="Straight Connector 84"/>
                  <p:cNvCxnSpPr/>
                  <p:nvPr/>
                </p:nvCxnSpPr>
                <p:spPr>
                  <a:xfrm rot="5400000">
                    <a:off x="258608" y="2888641"/>
                    <a:ext cx="1360118" cy="1588"/>
                  </a:xfrm>
                  <a:prstGeom prst="line">
                    <a:avLst/>
                  </a:prstGeom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6" name="Straight Connector 85"/>
                  <p:cNvCxnSpPr>
                    <a:stCxn id="84" idx="2"/>
                  </p:cNvCxnSpPr>
                  <p:nvPr/>
                </p:nvCxnSpPr>
                <p:spPr>
                  <a:xfrm rot="16200000" flipH="1">
                    <a:off x="375866" y="2888640"/>
                    <a:ext cx="136011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79" name="Rectangle 78"/>
                <p:cNvSpPr/>
                <p:nvPr/>
              </p:nvSpPr>
              <p:spPr>
                <a:xfrm>
                  <a:off x="624124" y="3569494"/>
                  <a:ext cx="914400" cy="914400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sp>
              <p:nvSpPr>
                <p:cNvPr id="80" name="TextBox 84"/>
                <p:cNvSpPr txBox="1"/>
                <p:nvPr/>
              </p:nvSpPr>
              <p:spPr>
                <a:xfrm>
                  <a:off x="448744" y="3748901"/>
                  <a:ext cx="1218605" cy="52023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r>
                    <a:rPr lang="en-US" sz="1200" dirty="0" smtClean="0"/>
                    <a:t>Powering System</a:t>
                  </a:r>
                  <a:endParaRPr lang="en-US" sz="1200" dirty="0"/>
                </a:p>
              </p:txBody>
            </p:sp>
          </p:grpSp>
          <p:sp>
            <p:nvSpPr>
              <p:cNvPr id="71" name="TextBox 117"/>
              <p:cNvSpPr txBox="1"/>
              <p:nvPr/>
            </p:nvSpPr>
            <p:spPr>
              <a:xfrm>
                <a:off x="4715" y="774700"/>
                <a:ext cx="2340179" cy="4161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dirty="0" smtClean="0"/>
                  <a:t>Interface Plate</a:t>
                </a:r>
                <a:endParaRPr lang="en-US" dirty="0"/>
              </a:p>
            </p:txBody>
          </p:sp>
        </p:grpSp>
        <p:sp>
          <p:nvSpPr>
            <p:cNvPr id="64" name="Oval 63"/>
            <p:cNvSpPr/>
            <p:nvPr/>
          </p:nvSpPr>
          <p:spPr>
            <a:xfrm>
              <a:off x="438866" y="1272120"/>
              <a:ext cx="1222850" cy="1155290"/>
            </a:xfrm>
            <a:prstGeom prst="ellipse">
              <a:avLst/>
            </a:prstGeom>
            <a:solidFill>
              <a:schemeClr val="bg1">
                <a:alpha val="37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cxnSp>
          <p:nvCxnSpPr>
            <p:cNvPr id="65" name="Straight Arrow Connector 64"/>
            <p:cNvCxnSpPr>
              <a:stCxn id="64" idx="6"/>
            </p:cNvCxnSpPr>
            <p:nvPr/>
          </p:nvCxnSpPr>
          <p:spPr>
            <a:xfrm>
              <a:off x="1661716" y="1849766"/>
              <a:ext cx="1330539" cy="310927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Oval 65"/>
            <p:cNvSpPr/>
            <p:nvPr/>
          </p:nvSpPr>
          <p:spPr>
            <a:xfrm>
              <a:off x="446101" y="5410477"/>
              <a:ext cx="1222850" cy="1152951"/>
            </a:xfrm>
            <a:prstGeom prst="ellipse">
              <a:avLst/>
            </a:prstGeom>
            <a:solidFill>
              <a:schemeClr val="bg1">
                <a:alpha val="37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cxnSp>
          <p:nvCxnSpPr>
            <p:cNvPr id="67" name="Straight Arrow Connector 66"/>
            <p:cNvCxnSpPr>
              <a:stCxn id="66" idx="6"/>
            </p:cNvCxnSpPr>
            <p:nvPr/>
          </p:nvCxnSpPr>
          <p:spPr>
            <a:xfrm flipV="1">
              <a:off x="1668951" y="4894938"/>
              <a:ext cx="1330539" cy="1092016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TextBox 69"/>
            <p:cNvSpPr txBox="1"/>
            <p:nvPr/>
          </p:nvSpPr>
          <p:spPr>
            <a:xfrm>
              <a:off x="2992255" y="5986953"/>
              <a:ext cx="3810000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Magnified View</a:t>
              </a:r>
              <a:endParaRPr lang="en-US" dirty="0"/>
            </a:p>
          </p:txBody>
        </p:sp>
        <p:sp>
          <p:nvSpPr>
            <p:cNvPr id="69" name="Rectangle 68"/>
            <p:cNvSpPr/>
            <p:nvPr/>
          </p:nvSpPr>
          <p:spPr>
            <a:xfrm>
              <a:off x="2992255" y="1146197"/>
              <a:ext cx="3810000" cy="521008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/>
          <p:cNvSpPr/>
          <p:nvPr/>
        </p:nvSpPr>
        <p:spPr>
          <a:xfrm>
            <a:off x="3855720" y="2798357"/>
            <a:ext cx="228600" cy="112536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5" name="Group 44"/>
          <p:cNvGrpSpPr/>
          <p:nvPr/>
        </p:nvGrpSpPr>
        <p:grpSpPr>
          <a:xfrm>
            <a:off x="3855720" y="3923723"/>
            <a:ext cx="228600" cy="1904698"/>
            <a:chOff x="938667" y="4483099"/>
            <a:chExt cx="365760" cy="1904698"/>
          </a:xfrm>
        </p:grpSpPr>
        <p:sp>
          <p:nvSpPr>
            <p:cNvPr id="46" name="Rectangle 45"/>
            <p:cNvSpPr/>
            <p:nvPr/>
          </p:nvSpPr>
          <p:spPr>
            <a:xfrm flipV="1">
              <a:off x="1034769" y="6342077"/>
              <a:ext cx="269658" cy="45720"/>
            </a:xfrm>
            <a:prstGeom prst="rect">
              <a:avLst/>
            </a:prstGeom>
            <a:solidFill>
              <a:srgbClr val="D9D9D9"/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" name="Group 10"/>
            <p:cNvGrpSpPr>
              <a:grpSpLocks noChangeAspect="1"/>
            </p:cNvGrpSpPr>
            <p:nvPr/>
          </p:nvGrpSpPr>
          <p:grpSpPr>
            <a:xfrm flipV="1">
              <a:off x="1006608" y="5694948"/>
              <a:ext cx="233819" cy="640080"/>
              <a:chOff x="1737894" y="2306055"/>
              <a:chExt cx="534737" cy="1463840"/>
            </a:xfrm>
          </p:grpSpPr>
          <p:sp>
            <p:nvSpPr>
              <p:cNvPr id="51" name="Rectangle 50"/>
              <p:cNvSpPr/>
              <p:nvPr/>
            </p:nvSpPr>
            <p:spPr>
              <a:xfrm>
                <a:off x="1904999" y="2306055"/>
                <a:ext cx="182880" cy="548640"/>
              </a:xfrm>
              <a:prstGeom prst="rect">
                <a:avLst/>
              </a:prstGeom>
              <a:solidFill>
                <a:srgbClr val="D9D9D9"/>
              </a:solidFill>
              <a:ln>
                <a:solidFill>
                  <a:srgbClr val="7F7F7F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Rectangle 4"/>
              <p:cNvSpPr/>
              <p:nvPr/>
            </p:nvSpPr>
            <p:spPr>
              <a:xfrm>
                <a:off x="1737894" y="2687053"/>
                <a:ext cx="534737" cy="1082842"/>
              </a:xfrm>
              <a:prstGeom prst="rect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7F7F7F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Equal 52"/>
              <p:cNvSpPr/>
              <p:nvPr/>
            </p:nvSpPr>
            <p:spPr>
              <a:xfrm>
                <a:off x="1764630" y="2534979"/>
                <a:ext cx="457200" cy="91440"/>
              </a:xfrm>
              <a:prstGeom prst="mathEqual">
                <a:avLst>
                  <a:gd name="adj1" fmla="val 23520"/>
                  <a:gd name="adj2" fmla="val 52960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Rectangle 53"/>
              <p:cNvSpPr/>
              <p:nvPr/>
            </p:nvSpPr>
            <p:spPr>
              <a:xfrm>
                <a:off x="1764630" y="2461795"/>
                <a:ext cx="457200" cy="36576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8" name="Rectangle 47"/>
            <p:cNvSpPr/>
            <p:nvPr/>
          </p:nvSpPr>
          <p:spPr>
            <a:xfrm flipV="1">
              <a:off x="938667" y="5644719"/>
              <a:ext cx="365760" cy="365760"/>
            </a:xfrm>
            <a:prstGeom prst="rect">
              <a:avLst/>
            </a:prstGeom>
            <a:solidFill>
              <a:srgbClr val="D9D9D9"/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9" name="Straight Connector 48"/>
            <p:cNvCxnSpPr>
              <a:stCxn id="48" idx="2"/>
            </p:cNvCxnSpPr>
            <p:nvPr/>
          </p:nvCxnSpPr>
          <p:spPr>
            <a:xfrm rot="16200000" flipV="1">
              <a:off x="498868" y="5063909"/>
              <a:ext cx="1161619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>
              <a:endCxn id="48" idx="2"/>
            </p:cNvCxnSpPr>
            <p:nvPr/>
          </p:nvCxnSpPr>
          <p:spPr>
            <a:xfrm rot="5400000">
              <a:off x="611440" y="5063909"/>
              <a:ext cx="1161619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Group 54"/>
          <p:cNvGrpSpPr/>
          <p:nvPr/>
        </p:nvGrpSpPr>
        <p:grpSpPr>
          <a:xfrm flipV="1">
            <a:off x="3855720" y="893659"/>
            <a:ext cx="228600" cy="1904698"/>
            <a:chOff x="938667" y="4483099"/>
            <a:chExt cx="365760" cy="1904698"/>
          </a:xfrm>
        </p:grpSpPr>
        <p:sp>
          <p:nvSpPr>
            <p:cNvPr id="56" name="Rectangle 55"/>
            <p:cNvSpPr/>
            <p:nvPr/>
          </p:nvSpPr>
          <p:spPr>
            <a:xfrm flipV="1">
              <a:off x="1034769" y="6342077"/>
              <a:ext cx="269658" cy="45720"/>
            </a:xfrm>
            <a:prstGeom prst="rect">
              <a:avLst/>
            </a:prstGeom>
            <a:solidFill>
              <a:srgbClr val="D9D9D9"/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7" name="Group 10"/>
            <p:cNvGrpSpPr>
              <a:grpSpLocks noChangeAspect="1"/>
            </p:cNvGrpSpPr>
            <p:nvPr/>
          </p:nvGrpSpPr>
          <p:grpSpPr>
            <a:xfrm flipV="1">
              <a:off x="1006608" y="5694948"/>
              <a:ext cx="233819" cy="640080"/>
              <a:chOff x="1737894" y="2306055"/>
              <a:chExt cx="534737" cy="1463840"/>
            </a:xfrm>
          </p:grpSpPr>
          <p:sp>
            <p:nvSpPr>
              <p:cNvPr id="61" name="Rectangle 60"/>
              <p:cNvSpPr/>
              <p:nvPr/>
            </p:nvSpPr>
            <p:spPr>
              <a:xfrm>
                <a:off x="1904999" y="2306055"/>
                <a:ext cx="182880" cy="548640"/>
              </a:xfrm>
              <a:prstGeom prst="rect">
                <a:avLst/>
              </a:prstGeom>
              <a:solidFill>
                <a:srgbClr val="D9D9D9"/>
              </a:solidFill>
              <a:ln>
                <a:solidFill>
                  <a:srgbClr val="7F7F7F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Rectangle 4"/>
              <p:cNvSpPr/>
              <p:nvPr/>
            </p:nvSpPr>
            <p:spPr>
              <a:xfrm>
                <a:off x="1737894" y="2687053"/>
                <a:ext cx="534737" cy="1082842"/>
              </a:xfrm>
              <a:prstGeom prst="rect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7F7F7F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Equal 62"/>
              <p:cNvSpPr/>
              <p:nvPr/>
            </p:nvSpPr>
            <p:spPr>
              <a:xfrm>
                <a:off x="1764630" y="2534979"/>
                <a:ext cx="457200" cy="91440"/>
              </a:xfrm>
              <a:prstGeom prst="mathEqual">
                <a:avLst>
                  <a:gd name="adj1" fmla="val 23520"/>
                  <a:gd name="adj2" fmla="val 52960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4" name="Rectangle 63"/>
              <p:cNvSpPr/>
              <p:nvPr/>
            </p:nvSpPr>
            <p:spPr>
              <a:xfrm>
                <a:off x="1764630" y="2461795"/>
                <a:ext cx="457200" cy="36576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8" name="Rectangle 57"/>
            <p:cNvSpPr/>
            <p:nvPr/>
          </p:nvSpPr>
          <p:spPr>
            <a:xfrm flipV="1">
              <a:off x="938667" y="5644719"/>
              <a:ext cx="365760" cy="365760"/>
            </a:xfrm>
            <a:prstGeom prst="rect">
              <a:avLst/>
            </a:prstGeom>
            <a:solidFill>
              <a:srgbClr val="D9D9D9"/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9" name="Straight Connector 58"/>
            <p:cNvCxnSpPr>
              <a:stCxn id="58" idx="2"/>
            </p:cNvCxnSpPr>
            <p:nvPr/>
          </p:nvCxnSpPr>
          <p:spPr>
            <a:xfrm rot="16200000" flipV="1">
              <a:off x="498868" y="5063909"/>
              <a:ext cx="1161619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>
              <a:endCxn id="58" idx="2"/>
            </p:cNvCxnSpPr>
            <p:nvPr/>
          </p:nvCxnSpPr>
          <p:spPr>
            <a:xfrm rot="5400000">
              <a:off x="611440" y="5063909"/>
              <a:ext cx="1161619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5" name="Group 64"/>
          <p:cNvGrpSpPr/>
          <p:nvPr/>
        </p:nvGrpSpPr>
        <p:grpSpPr>
          <a:xfrm>
            <a:off x="3915784" y="613047"/>
            <a:ext cx="2196084" cy="5486400"/>
            <a:chOff x="5866384" y="1188536"/>
            <a:chExt cx="2196084" cy="5486400"/>
          </a:xfrm>
        </p:grpSpPr>
        <p:grpSp>
          <p:nvGrpSpPr>
            <p:cNvPr id="66" name="Group 39"/>
            <p:cNvGrpSpPr/>
            <p:nvPr/>
          </p:nvGrpSpPr>
          <p:grpSpPr>
            <a:xfrm>
              <a:off x="5866384" y="1188536"/>
              <a:ext cx="2194560" cy="5486400"/>
              <a:chOff x="5500624" y="1188536"/>
              <a:chExt cx="2194560" cy="5486400"/>
            </a:xfrm>
          </p:grpSpPr>
          <p:sp>
            <p:nvSpPr>
              <p:cNvPr id="75" name="Rectangle 74"/>
              <p:cNvSpPr/>
              <p:nvPr/>
            </p:nvSpPr>
            <p:spPr>
              <a:xfrm>
                <a:off x="5500624" y="1525709"/>
                <a:ext cx="365760" cy="45720"/>
              </a:xfrm>
              <a:prstGeom prst="rect">
                <a:avLst/>
              </a:prstGeom>
              <a:solidFill>
                <a:srgbClr val="D9D9D9"/>
              </a:solidFill>
              <a:ln>
                <a:solidFill>
                  <a:srgbClr val="7F7F7F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5500624" y="6296744"/>
                <a:ext cx="365760" cy="45720"/>
              </a:xfrm>
              <a:prstGeom prst="rect">
                <a:avLst/>
              </a:prstGeom>
              <a:solidFill>
                <a:srgbClr val="D9D9D9"/>
              </a:solidFill>
              <a:ln>
                <a:solidFill>
                  <a:srgbClr val="7F7F7F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5564632" y="2362607"/>
                <a:ext cx="301752" cy="128016"/>
              </a:xfrm>
              <a:prstGeom prst="rect">
                <a:avLst/>
              </a:prstGeom>
              <a:solidFill>
                <a:srgbClr val="D9D9D9"/>
              </a:solidFill>
              <a:ln>
                <a:solidFill>
                  <a:srgbClr val="7F7F7F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Rectangle 77"/>
              <p:cNvSpPr/>
              <p:nvPr/>
            </p:nvSpPr>
            <p:spPr>
              <a:xfrm>
                <a:off x="5564632" y="5422786"/>
                <a:ext cx="301752" cy="128016"/>
              </a:xfrm>
              <a:prstGeom prst="rect">
                <a:avLst/>
              </a:prstGeom>
              <a:solidFill>
                <a:srgbClr val="D9D9D9"/>
              </a:solidFill>
              <a:ln>
                <a:solidFill>
                  <a:srgbClr val="7F7F7F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Rectangle 78"/>
              <p:cNvSpPr>
                <a:spLocks noChangeAspect="1"/>
              </p:cNvSpPr>
              <p:nvPr/>
            </p:nvSpPr>
            <p:spPr>
              <a:xfrm>
                <a:off x="5866384" y="1188536"/>
                <a:ext cx="1828800" cy="548640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rgbClr val="7F7F7F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7" name="Group 48"/>
            <p:cNvGrpSpPr/>
            <p:nvPr/>
          </p:nvGrpSpPr>
          <p:grpSpPr>
            <a:xfrm>
              <a:off x="6232144" y="1191983"/>
              <a:ext cx="1830324" cy="5482953"/>
              <a:chOff x="6230620" y="1188536"/>
              <a:chExt cx="1830324" cy="5482953"/>
            </a:xfrm>
          </p:grpSpPr>
          <p:sp>
            <p:nvSpPr>
              <p:cNvPr id="68" name="Snip Same Side Corner Rectangle 67"/>
              <p:cNvSpPr/>
              <p:nvPr/>
            </p:nvSpPr>
            <p:spPr>
              <a:xfrm>
                <a:off x="6232144" y="1188536"/>
                <a:ext cx="1828800" cy="731520"/>
              </a:xfrm>
              <a:prstGeom prst="snip2SameRect">
                <a:avLst/>
              </a:prstGeom>
              <a:solidFill>
                <a:srgbClr val="000054"/>
              </a:solidFill>
              <a:ln>
                <a:solidFill>
                  <a:srgbClr val="7F7F7F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Snip Same Side Corner Rectangle 68"/>
              <p:cNvSpPr/>
              <p:nvPr/>
            </p:nvSpPr>
            <p:spPr>
              <a:xfrm>
                <a:off x="6230620" y="1930400"/>
                <a:ext cx="1828800" cy="731520"/>
              </a:xfrm>
              <a:prstGeom prst="snip2SameRect">
                <a:avLst/>
              </a:prstGeom>
              <a:solidFill>
                <a:srgbClr val="000054"/>
              </a:solidFill>
              <a:ln>
                <a:solidFill>
                  <a:srgbClr val="7F7F7F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Snip Same Side Corner Rectangle 69"/>
              <p:cNvSpPr/>
              <p:nvPr/>
            </p:nvSpPr>
            <p:spPr>
              <a:xfrm>
                <a:off x="6232144" y="2649220"/>
                <a:ext cx="1828800" cy="731520"/>
              </a:xfrm>
              <a:prstGeom prst="snip2SameRect">
                <a:avLst/>
              </a:prstGeom>
              <a:solidFill>
                <a:srgbClr val="000054"/>
              </a:solidFill>
              <a:ln>
                <a:solidFill>
                  <a:srgbClr val="7F7F7F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Snip Same Side Corner Rectangle 70"/>
              <p:cNvSpPr/>
              <p:nvPr/>
            </p:nvSpPr>
            <p:spPr>
              <a:xfrm flipV="1">
                <a:off x="6230620" y="3745409"/>
                <a:ext cx="1828800" cy="731520"/>
              </a:xfrm>
              <a:prstGeom prst="snip2SameRect">
                <a:avLst/>
              </a:prstGeom>
              <a:solidFill>
                <a:srgbClr val="000054"/>
              </a:solidFill>
              <a:ln>
                <a:solidFill>
                  <a:srgbClr val="7F7F7F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Snip Same Side Corner Rectangle 71"/>
              <p:cNvSpPr/>
              <p:nvPr/>
            </p:nvSpPr>
            <p:spPr>
              <a:xfrm flipV="1">
                <a:off x="6232144" y="4476929"/>
                <a:ext cx="1828800" cy="731520"/>
              </a:xfrm>
              <a:prstGeom prst="snip2SameRect">
                <a:avLst/>
              </a:prstGeom>
              <a:solidFill>
                <a:srgbClr val="000054"/>
              </a:solidFill>
              <a:ln>
                <a:solidFill>
                  <a:srgbClr val="7F7F7F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Snip Same Side Corner Rectangle 72"/>
              <p:cNvSpPr/>
              <p:nvPr/>
            </p:nvSpPr>
            <p:spPr>
              <a:xfrm flipV="1">
                <a:off x="6232144" y="5208449"/>
                <a:ext cx="1828800" cy="731520"/>
              </a:xfrm>
              <a:prstGeom prst="snip2SameRect">
                <a:avLst/>
              </a:prstGeom>
              <a:solidFill>
                <a:srgbClr val="000054"/>
              </a:solidFill>
              <a:ln>
                <a:solidFill>
                  <a:srgbClr val="7F7F7F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Snip Same Side Corner Rectangle 73"/>
              <p:cNvSpPr/>
              <p:nvPr/>
            </p:nvSpPr>
            <p:spPr>
              <a:xfrm flipV="1">
                <a:off x="6230620" y="5939969"/>
                <a:ext cx="1828800" cy="731520"/>
              </a:xfrm>
              <a:prstGeom prst="snip2SameRect">
                <a:avLst/>
              </a:prstGeom>
              <a:solidFill>
                <a:srgbClr val="000054"/>
              </a:solidFill>
              <a:ln>
                <a:solidFill>
                  <a:srgbClr val="7F7F7F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80" name="Rectangle 79"/>
          <p:cNvSpPr/>
          <p:nvPr/>
        </p:nvSpPr>
        <p:spPr>
          <a:xfrm>
            <a:off x="4084320" y="602706"/>
            <a:ext cx="182880" cy="5486400"/>
          </a:xfrm>
          <a:prstGeom prst="rect">
            <a:avLst/>
          </a:prstGeom>
          <a:solidFill>
            <a:srgbClr val="BFBFBF"/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/>
          <p:cNvSpPr/>
          <p:nvPr/>
        </p:nvSpPr>
        <p:spPr>
          <a:xfrm>
            <a:off x="3934460" y="1773322"/>
            <a:ext cx="137160" cy="146304"/>
          </a:xfrm>
          <a:prstGeom prst="rect">
            <a:avLst/>
          </a:prstGeom>
          <a:solidFill>
            <a:srgbClr val="BFBFBF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/>
          <p:cNvSpPr/>
          <p:nvPr/>
        </p:nvSpPr>
        <p:spPr>
          <a:xfrm>
            <a:off x="3937640" y="4831368"/>
            <a:ext cx="137160" cy="146304"/>
          </a:xfrm>
          <a:prstGeom prst="rect">
            <a:avLst/>
          </a:prstGeom>
          <a:solidFill>
            <a:srgbClr val="BFBFBF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/>
          <p:cNvSpPr>
            <a:spLocks noChangeAspect="1"/>
          </p:cNvSpPr>
          <p:nvPr/>
        </p:nvSpPr>
        <p:spPr>
          <a:xfrm>
            <a:off x="2438400" y="609600"/>
            <a:ext cx="1828800" cy="5486400"/>
          </a:xfrm>
          <a:prstGeom prst="rect">
            <a:avLst/>
          </a:prstGeom>
          <a:solidFill>
            <a:schemeClr val="bg1">
              <a:lumMod val="85000"/>
              <a:alpha val="62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8889E-6 2.22222E-6 L 0.05278 2.22222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dirty="0" smtClean="0">
                <a:solidFill>
                  <a:schemeClr val="bg1">
                    <a:lumMod val="65000"/>
                  </a:schemeClr>
                </a:solidFill>
              </a:rPr>
              <a:t>Mission Overview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dirty="0" smtClean="0">
                <a:solidFill>
                  <a:schemeClr val="bg1">
                    <a:lumMod val="65000"/>
                  </a:schemeClr>
                </a:solidFill>
              </a:rPr>
              <a:t>Subsystem Overviews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dirty="0" smtClean="0"/>
              <a:t>Risk </a:t>
            </a:r>
            <a:r>
              <a:rPr lang="en-US" sz="2800" b="1" dirty="0" smtClean="0"/>
              <a:t>Overview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dirty="0" smtClean="0">
                <a:solidFill>
                  <a:schemeClr val="bg1">
                    <a:lumMod val="65000"/>
                  </a:schemeClr>
                </a:solidFill>
              </a:rPr>
              <a:t>Conclusion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7061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90"/>
    </mc:Choice>
    <mc:Fallback xmlns="">
      <p:transition spd="slow" advTm="6290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Mission Risks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52400" y="1689080"/>
            <a:ext cx="32004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 smtClean="0"/>
              <a:t>Spacecraft unable to separate</a:t>
            </a:r>
          </a:p>
          <a:p>
            <a:pPr marL="342900" indent="-342900">
              <a:buAutoNum type="arabicPeriod"/>
            </a:pPr>
            <a:r>
              <a:rPr lang="en-US" dirty="0" smtClean="0"/>
              <a:t>Collision during inspection stationkeeping</a:t>
            </a:r>
          </a:p>
          <a:p>
            <a:pPr marL="342900" indent="-342900">
              <a:buAutoNum type="arabicPeriod"/>
            </a:pPr>
            <a:r>
              <a:rPr lang="en-US" dirty="0" smtClean="0"/>
              <a:t>Unable to rendezvous during cooperative maneuvers</a:t>
            </a:r>
          </a:p>
          <a:p>
            <a:pPr marL="342900" indent="-342900">
              <a:buAutoNum type="arabicPeriod"/>
            </a:pPr>
            <a:r>
              <a:rPr lang="en-US" dirty="0" smtClean="0"/>
              <a:t>Unable to rendezvous during non-cooperative maneuvers</a:t>
            </a:r>
          </a:p>
          <a:p>
            <a:pPr marL="342900" indent="-342900">
              <a:buAutoNum type="arabicPeriod"/>
            </a:pPr>
            <a:r>
              <a:rPr lang="en-US" dirty="0" smtClean="0"/>
              <a:t>Collision during rendezvous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6851812"/>
              </p:ext>
            </p:extLst>
          </p:nvPr>
        </p:nvGraphicFramePr>
        <p:xfrm>
          <a:off x="3429000" y="1663252"/>
          <a:ext cx="5410200" cy="3289748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472440"/>
                <a:gridCol w="365760"/>
                <a:gridCol w="914400"/>
                <a:gridCol w="914400"/>
                <a:gridCol w="914400"/>
                <a:gridCol w="914400"/>
                <a:gridCol w="914400"/>
              </a:tblGrid>
              <a:tr h="469964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sz="2700" u="none" strike="noStrike" dirty="0">
                          <a:effectLst/>
                        </a:rPr>
                        <a:t>Likelihood</a:t>
                      </a:r>
                      <a:endParaRPr lang="en-US" sz="27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23498" marR="23498" marT="23498" marB="0" vert="vert27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7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5</a:t>
                      </a:r>
                      <a:endParaRPr lang="en-US" sz="27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23498" marR="23498" marT="2349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700" u="none" strike="noStrike" dirty="0">
                          <a:effectLst/>
                        </a:rPr>
                        <a:t> </a:t>
                      </a:r>
                      <a:endParaRPr lang="en-US" sz="27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23498" marR="23498" marT="23498" marB="0" anchor="b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700" u="none" strike="noStrike" dirty="0">
                          <a:effectLst/>
                        </a:rPr>
                        <a:t> </a:t>
                      </a:r>
                      <a:endParaRPr lang="en-US" sz="27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23498" marR="23498" marT="23498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700" u="none" strike="noStrike" dirty="0">
                          <a:effectLst/>
                        </a:rPr>
                        <a:t> </a:t>
                      </a:r>
                      <a:endParaRPr lang="en-US" sz="27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23498" marR="23498" marT="23498" marB="0" anchor="b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700" u="none" strike="noStrike" dirty="0">
                          <a:effectLst/>
                        </a:rPr>
                        <a:t> </a:t>
                      </a:r>
                      <a:endParaRPr lang="en-US" sz="27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23498" marR="23498" marT="23498" marB="0" anchor="b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700" u="none" strike="noStrike" dirty="0">
                          <a:effectLst/>
                        </a:rPr>
                        <a:t> </a:t>
                      </a:r>
                      <a:endParaRPr lang="en-US" sz="27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23498" marR="23498" marT="23498" marB="0" anchor="b">
                    <a:solidFill>
                      <a:srgbClr val="FF0000"/>
                    </a:solidFill>
                  </a:tcPr>
                </a:tc>
              </a:tr>
              <a:tr h="46996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7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4</a:t>
                      </a:r>
                      <a:endParaRPr lang="en-US" sz="27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23498" marR="23498" marT="2349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700" u="none" strike="noStrike" dirty="0">
                          <a:effectLst/>
                        </a:rPr>
                        <a:t> </a:t>
                      </a:r>
                      <a:endParaRPr lang="en-US" sz="27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23498" marR="23498" marT="23498" marB="0" anchor="b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700" u="none" strike="noStrike" dirty="0">
                          <a:effectLst/>
                        </a:rPr>
                        <a:t> </a:t>
                      </a:r>
                      <a:endParaRPr lang="en-US" sz="27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23498" marR="23498" marT="23498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700" u="none" strike="noStrike" dirty="0">
                          <a:effectLst/>
                        </a:rPr>
                        <a:t> </a:t>
                      </a:r>
                      <a:endParaRPr lang="en-US" sz="27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23498" marR="23498" marT="23498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700" u="none" strike="noStrike" dirty="0">
                          <a:effectLst/>
                        </a:rPr>
                        <a:t> </a:t>
                      </a:r>
                      <a:endParaRPr lang="en-US" sz="27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23498" marR="23498" marT="23498" marB="0" anchor="b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700" u="none" strike="noStrike" dirty="0">
                          <a:effectLst/>
                        </a:rPr>
                        <a:t> </a:t>
                      </a:r>
                      <a:endParaRPr lang="en-US" sz="27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23498" marR="23498" marT="23498" marB="0" anchor="b">
                    <a:solidFill>
                      <a:srgbClr val="FF0000"/>
                    </a:solidFill>
                  </a:tcPr>
                </a:tc>
              </a:tr>
              <a:tr h="46996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700" u="none" strike="noStrike" dirty="0">
                          <a:effectLst/>
                        </a:rPr>
                        <a:t>3</a:t>
                      </a:r>
                      <a:endParaRPr lang="en-US" sz="27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23498" marR="23498" marT="2349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700" u="none" strike="noStrike" dirty="0">
                          <a:effectLst/>
                        </a:rPr>
                        <a:t> </a:t>
                      </a:r>
                      <a:endParaRPr lang="en-US" sz="27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23498" marR="23498" marT="23498" marB="0" anchor="b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700" u="none" strike="noStrike" dirty="0">
                          <a:effectLst/>
                        </a:rPr>
                        <a:t> </a:t>
                      </a:r>
                      <a:endParaRPr lang="en-US" sz="27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23498" marR="23498" marT="23498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700" u="none" strike="noStrike" dirty="0">
                          <a:effectLst/>
                        </a:rPr>
                        <a:t> </a:t>
                      </a:r>
                      <a:endParaRPr lang="en-US" sz="27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23498" marR="23498" marT="23498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700" u="none" strike="noStrike" dirty="0">
                          <a:effectLst/>
                        </a:rPr>
                        <a:t> </a:t>
                      </a:r>
                      <a:endParaRPr lang="en-US" sz="27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23498" marR="23498" marT="23498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700" u="none" strike="noStrike" dirty="0">
                          <a:effectLst/>
                        </a:rPr>
                        <a:t> </a:t>
                      </a:r>
                      <a:endParaRPr lang="en-US" sz="27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23498" marR="23498" marT="23498" marB="0" anchor="b">
                    <a:solidFill>
                      <a:srgbClr val="FF0000"/>
                    </a:solidFill>
                  </a:tcPr>
                </a:tc>
              </a:tr>
              <a:tr h="46996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7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2</a:t>
                      </a:r>
                      <a:endParaRPr lang="en-US" sz="27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23498" marR="23498" marT="2349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700" u="none" strike="noStrike" dirty="0">
                          <a:effectLst/>
                        </a:rPr>
                        <a:t> </a:t>
                      </a:r>
                      <a:endParaRPr lang="en-US" sz="27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23498" marR="23498" marT="23498" marB="0" anchor="b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700" u="none" strike="noStrike" dirty="0">
                          <a:effectLst/>
                        </a:rPr>
                        <a:t> </a:t>
                      </a:r>
                      <a:endParaRPr lang="en-US" sz="27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23498" marR="23498" marT="23498" marB="0" anchor="b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700" u="none" strike="noStrike" dirty="0">
                          <a:effectLst/>
                        </a:rPr>
                        <a:t> </a:t>
                      </a:r>
                      <a:endParaRPr lang="en-US" sz="27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23498" marR="23498" marT="23498" marB="0" anchor="b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700" u="none" strike="noStrike" dirty="0" smtClean="0">
                          <a:effectLst/>
                        </a:rPr>
                        <a:t>2,</a:t>
                      </a:r>
                      <a:r>
                        <a:rPr lang="en-US" sz="2700" u="none" strike="noStrike" dirty="0">
                          <a:effectLst/>
                        </a:rPr>
                        <a:t> </a:t>
                      </a:r>
                      <a:r>
                        <a:rPr lang="en-US" sz="2700" u="none" strike="noStrike" dirty="0" smtClean="0">
                          <a:effectLst/>
                        </a:rPr>
                        <a:t>3, 4</a:t>
                      </a:r>
                      <a:endParaRPr lang="en-US" sz="27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23498" marR="23498" marT="23498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700" u="none" strike="noStrike" dirty="0">
                          <a:effectLst/>
                        </a:rPr>
                        <a:t> </a:t>
                      </a:r>
                      <a:r>
                        <a:rPr lang="en-US" sz="2700" u="none" strike="noStrike" dirty="0" smtClean="0">
                          <a:effectLst/>
                        </a:rPr>
                        <a:t>5</a:t>
                      </a:r>
                      <a:endParaRPr lang="en-US" sz="27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23498" marR="23498" marT="23498" marB="0" anchor="b">
                    <a:solidFill>
                      <a:srgbClr val="FFFF00"/>
                    </a:solidFill>
                  </a:tcPr>
                </a:tc>
              </a:tr>
              <a:tr h="46996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700" u="none" strike="noStrike" dirty="0" smtClean="0">
                          <a:effectLst/>
                        </a:rPr>
                        <a:t>1</a:t>
                      </a:r>
                      <a:endParaRPr lang="en-US" sz="27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23498" marR="23498" marT="2349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700" u="none" strike="noStrike" dirty="0">
                          <a:effectLst/>
                        </a:rPr>
                        <a:t> </a:t>
                      </a:r>
                      <a:endParaRPr lang="en-US" sz="27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23498" marR="23498" marT="23498" marB="0" anchor="b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700" u="none" strike="noStrike" dirty="0">
                          <a:effectLst/>
                        </a:rPr>
                        <a:t> </a:t>
                      </a:r>
                      <a:endParaRPr lang="en-US" sz="27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23498" marR="23498" marT="23498" marB="0" anchor="b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700" u="none" strike="noStrike" dirty="0">
                          <a:effectLst/>
                        </a:rPr>
                        <a:t> </a:t>
                      </a:r>
                      <a:endParaRPr lang="en-US" sz="27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23498" marR="23498" marT="23498" marB="0" anchor="b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700" u="none" strike="noStrike" dirty="0">
                          <a:effectLst/>
                        </a:rPr>
                        <a:t> </a:t>
                      </a:r>
                      <a:endParaRPr lang="en-US" sz="27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23498" marR="23498" marT="23498" marB="0" anchor="b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700" u="none" strike="noStrike" dirty="0">
                          <a:effectLst/>
                        </a:rPr>
                        <a:t> </a:t>
                      </a:r>
                      <a:r>
                        <a:rPr lang="en-US" sz="2700" u="none" strike="noStrike" dirty="0" smtClean="0">
                          <a:effectLst/>
                        </a:rPr>
                        <a:t>1</a:t>
                      </a:r>
                      <a:endParaRPr lang="en-US" sz="27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23498" marR="23498" marT="23498" marB="0" anchor="b">
                    <a:solidFill>
                      <a:srgbClr val="FFFF00"/>
                    </a:solidFill>
                  </a:tcPr>
                </a:tc>
              </a:tr>
              <a:tr h="469964">
                <a:tc rowSpan="2" gridSpan="2">
                  <a:txBody>
                    <a:bodyPr/>
                    <a:lstStyle/>
                    <a:p>
                      <a:pPr algn="ctr" fontAlgn="b"/>
                      <a:r>
                        <a:rPr lang="en-US" sz="2700" u="none" strike="noStrike">
                          <a:effectLst/>
                        </a:rPr>
                        <a:t> </a:t>
                      </a:r>
                      <a:endParaRPr lang="en-US" sz="27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23498" marR="23498" marT="23498" marB="0" anchor="b"/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700" u="none" strike="noStrike" dirty="0">
                          <a:effectLst/>
                        </a:rPr>
                        <a:t>1</a:t>
                      </a:r>
                      <a:endParaRPr lang="en-US" sz="27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23498" marR="23498" marT="2349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700" u="none" strike="noStrike" dirty="0">
                          <a:effectLst/>
                        </a:rPr>
                        <a:t>2</a:t>
                      </a:r>
                      <a:endParaRPr lang="en-US" sz="27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23498" marR="23498" marT="2349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700" u="none" strike="noStrike" dirty="0">
                          <a:effectLst/>
                        </a:rPr>
                        <a:t>3</a:t>
                      </a:r>
                      <a:endParaRPr lang="en-US" sz="27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23498" marR="23498" marT="2349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700" u="none" strike="noStrike" dirty="0">
                          <a:effectLst/>
                        </a:rPr>
                        <a:t>4</a:t>
                      </a:r>
                      <a:endParaRPr lang="en-US" sz="27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23498" marR="23498" marT="2349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700" u="none" strike="noStrike" dirty="0">
                          <a:effectLst/>
                        </a:rPr>
                        <a:t>5</a:t>
                      </a:r>
                      <a:endParaRPr lang="en-US" sz="27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23498" marR="23498" marT="23498" marB="0" anchor="b"/>
                </a:tc>
              </a:tr>
              <a:tr h="469964"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n-US" sz="2700" u="none" strike="noStrike" dirty="0">
                          <a:effectLst/>
                        </a:rPr>
                        <a:t>Consequences</a:t>
                      </a:r>
                      <a:endParaRPr lang="en-US" sz="27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23498" marR="23498" marT="23498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41457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dirty="0" smtClean="0">
                <a:solidFill>
                  <a:schemeClr val="bg1">
                    <a:lumMod val="65000"/>
                  </a:schemeClr>
                </a:solidFill>
              </a:rPr>
              <a:t>Mission Overview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dirty="0" smtClean="0">
                <a:solidFill>
                  <a:schemeClr val="bg1">
                    <a:lumMod val="65000"/>
                  </a:schemeClr>
                </a:solidFill>
              </a:rPr>
              <a:t>Subsystem Overviews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dirty="0" smtClean="0">
                <a:solidFill>
                  <a:schemeClr val="bg1">
                    <a:lumMod val="65000"/>
                  </a:schemeClr>
                </a:solidFill>
              </a:rPr>
              <a:t>Risk </a:t>
            </a:r>
            <a:r>
              <a:rPr lang="en-US" sz="2800" b="1" dirty="0" smtClean="0">
                <a:solidFill>
                  <a:schemeClr val="bg1">
                    <a:lumMod val="65000"/>
                  </a:schemeClr>
                </a:solidFill>
              </a:rPr>
              <a:t>Overview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Conclusion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1339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90"/>
    </mc:Choice>
    <mc:Fallback xmlns="">
      <p:transition spd="slow" advTm="6290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143000"/>
            <a:ext cx="8915400" cy="1523999"/>
          </a:xfrm>
        </p:spPr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How has the Rascal mission changed?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Is the Rascal mission still relevant?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Is the Rascal mission still feasible?</a:t>
            </a:r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4733" y="2667000"/>
            <a:ext cx="5562600" cy="37084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86085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4038600" y="2209800"/>
            <a:ext cx="6400800" cy="1981200"/>
          </a:xfrm>
        </p:spPr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pic>
        <p:nvPicPr>
          <p:cNvPr id="3" name="Picture 2" descr="Rascal Patch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81000" y="914400"/>
            <a:ext cx="5029200" cy="5029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Rascal Mission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382000" cy="465300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Demonstrate the performance of rendezvous and proximity operations (RPO) and the inspection of a cooperating Resident Space Object (RSO) within a small spacecraft architecture.</a:t>
            </a:r>
          </a:p>
          <a:p>
            <a:pPr marL="0" indent="0">
              <a:buNone/>
            </a:pPr>
            <a:r>
              <a:rPr lang="en-US" dirty="0" smtClean="0"/>
              <a:t>The RPO demonstration will consist of:</a:t>
            </a:r>
          </a:p>
          <a:p>
            <a:pPr marL="400050" lvl="1" indent="0"/>
            <a:r>
              <a:rPr lang="en-US" dirty="0" smtClean="0"/>
              <a:t>Spacecraft separation</a:t>
            </a:r>
          </a:p>
          <a:p>
            <a:pPr marL="400050" lvl="1" indent="0"/>
            <a:r>
              <a:rPr lang="en-US" dirty="0" smtClean="0"/>
              <a:t>Stationkeeping</a:t>
            </a:r>
          </a:p>
          <a:p>
            <a:pPr marL="400050" lvl="1" indent="0"/>
            <a:r>
              <a:rPr lang="en-US" dirty="0" smtClean="0"/>
              <a:t>Rendezvous</a:t>
            </a:r>
            <a:endParaRPr lang="en-US" dirty="0" smtClean="0"/>
          </a:p>
          <a:p>
            <a:pPr marL="400050" lvl="1" indent="0"/>
            <a:r>
              <a:rPr lang="en-US" dirty="0" smtClean="0"/>
              <a:t>Inspection</a:t>
            </a:r>
          </a:p>
          <a:p>
            <a:pPr marL="0" indent="0">
              <a:buNone/>
            </a:pPr>
            <a:r>
              <a:rPr lang="en-US" b="1" u="sng" dirty="0" smtClean="0"/>
              <a:t>CAVEAT</a:t>
            </a:r>
            <a:endParaRPr lang="en-US" b="1" u="sng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600" y="3886200"/>
            <a:ext cx="3733800" cy="2474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13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Mission Relevance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676400"/>
            <a:ext cx="3200400" cy="3657600"/>
          </a:xfrm>
        </p:spPr>
        <p:txBody>
          <a:bodyPr>
            <a:normAutofit fontScale="92500" lnSpcReduction="2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Previous RPO missions have come at a prohibitive cost.</a:t>
            </a:r>
          </a:p>
          <a:p>
            <a:pPr marL="0" indent="0">
              <a:buNone/>
            </a:pPr>
            <a:endParaRPr lang="en-US" sz="1400" dirty="0" smtClean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Relates directly to NASA Strategic Goal 3.3.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3683001" y="1143000"/>
            <a:ext cx="2336799" cy="2362200"/>
            <a:chOff x="3733799" y="1143000"/>
            <a:chExt cx="2336799" cy="2362200"/>
          </a:xfrm>
        </p:grpSpPr>
        <p:pic>
          <p:nvPicPr>
            <p:cNvPr id="1026" name="Picture 2" descr="http://upload.wikimedia.org/wikipedia/commons/thumb/3/3a/Orbital_Express_1.jpg/220px-Orbital_Express_1.jp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33799" y="1752600"/>
              <a:ext cx="2336799" cy="17526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Rectangle 3"/>
            <p:cNvSpPr/>
            <p:nvPr/>
          </p:nvSpPr>
          <p:spPr>
            <a:xfrm>
              <a:off x="3733799" y="1143000"/>
              <a:ext cx="2336799" cy="6096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tx1"/>
                  </a:solidFill>
                </a:rPr>
                <a:t>Orbital Express-</a:t>
              </a:r>
            </a:p>
            <a:p>
              <a:pPr algn="ctr"/>
              <a:r>
                <a:rPr lang="en-US" dirty="0" smtClean="0">
                  <a:solidFill>
                    <a:schemeClr val="tx1"/>
                  </a:solidFill>
                </a:rPr>
                <a:t>300 Million Dollars</a:t>
              </a:r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027" name="Group 1026"/>
          <p:cNvGrpSpPr/>
          <p:nvPr/>
        </p:nvGrpSpPr>
        <p:grpSpPr>
          <a:xfrm>
            <a:off x="6172199" y="1066800"/>
            <a:ext cx="2336799" cy="2438400"/>
            <a:chOff x="6172199" y="1219200"/>
            <a:chExt cx="2336799" cy="2438400"/>
          </a:xfrm>
        </p:grpSpPr>
        <p:pic>
          <p:nvPicPr>
            <p:cNvPr id="1028" name="Picture 4" descr="http://upload.wikimedia.org/wikipedia/commons/thumb/e/e9/DART_and_MUBLCOM.jpg/300px-DART_and_MUBLCOM.jp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72200" y="1905001"/>
              <a:ext cx="2336798" cy="17525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Rectangle 7"/>
            <p:cNvSpPr/>
            <p:nvPr/>
          </p:nvSpPr>
          <p:spPr>
            <a:xfrm>
              <a:off x="6172199" y="1219200"/>
              <a:ext cx="2336799" cy="6096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tx1"/>
                  </a:solidFill>
                </a:rPr>
                <a:t>DART-</a:t>
              </a:r>
            </a:p>
            <a:p>
              <a:pPr algn="ctr"/>
              <a:r>
                <a:rPr lang="en-US" dirty="0" smtClean="0">
                  <a:solidFill>
                    <a:schemeClr val="tx1"/>
                  </a:solidFill>
                </a:rPr>
                <a:t>95 Million Dollars</a:t>
              </a:r>
              <a:endParaRPr lang="en-US" dirty="0">
                <a:solidFill>
                  <a:schemeClr val="tx1"/>
                </a:solidFill>
              </a:endParaRPr>
            </a:p>
          </p:txBody>
        </p:sp>
      </p:grpSp>
      <p:pic>
        <p:nvPicPr>
          <p:cNvPr id="1030" name="Picture 6" descr="http://soliton.ae.gatech.edu/labs/dcsl/images/img36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6347" y="3657600"/>
            <a:ext cx="3564063" cy="259080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://www.nasa.gov/sites/default/files/styles/226xvariable_height/public/cpod_spacecraft_226.jpg?itok=Ck6fU9Hw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5064512"/>
            <a:ext cx="1828800" cy="1375647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Curved Connector 6"/>
          <p:cNvCxnSpPr>
            <a:stCxn id="1032" idx="3"/>
            <a:endCxn id="1030" idx="1"/>
          </p:cNvCxnSpPr>
          <p:nvPr/>
        </p:nvCxnSpPr>
        <p:spPr>
          <a:xfrm flipV="1">
            <a:off x="2895600" y="4953000"/>
            <a:ext cx="1420747" cy="799336"/>
          </a:xfrm>
          <a:prstGeom prst="curvedConnector3">
            <a:avLst>
              <a:gd name="adj1" fmla="val 50000"/>
            </a:avLst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674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Mission 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295399"/>
            <a:ext cx="9144000" cy="2438401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 smtClean="0"/>
              <a:t>Fits within 6U </a:t>
            </a:r>
            <a:r>
              <a:rPr lang="en-US" dirty="0" err="1" smtClean="0"/>
              <a:t>CubeSat</a:t>
            </a:r>
            <a:r>
              <a:rPr lang="en-US" dirty="0" smtClean="0"/>
              <a:t> architecture (10x20x30cm).</a:t>
            </a:r>
          </a:p>
          <a:p>
            <a:pPr marL="0" indent="0">
              <a:buNone/>
            </a:pPr>
            <a:r>
              <a:rPr lang="en-US" dirty="0" smtClean="0"/>
              <a:t>One 3U (10x10x30cm) Primary/Interceptor Spacecraft</a:t>
            </a:r>
          </a:p>
          <a:p>
            <a:pPr lvl="1"/>
            <a:r>
              <a:rPr lang="en-US" dirty="0" smtClean="0"/>
              <a:t>Providing a 1.5U payload.</a:t>
            </a:r>
          </a:p>
          <a:p>
            <a:pPr lvl="1"/>
            <a:r>
              <a:rPr lang="en-US" dirty="0" smtClean="0"/>
              <a:t>Fits within Boeings Colony-II Bus</a:t>
            </a:r>
          </a:p>
          <a:p>
            <a:pPr marL="0" indent="0">
              <a:buNone/>
            </a:pPr>
            <a:r>
              <a:rPr lang="en-US" dirty="0" smtClean="0"/>
              <a:t>One 3U Secondary/Target Spacecraft</a:t>
            </a:r>
          </a:p>
          <a:p>
            <a:pPr marL="400050" lvl="1" indent="0"/>
            <a:r>
              <a:rPr lang="en-US" dirty="0" smtClean="0"/>
              <a:t>Will have a mission lifetime of 2 weeks</a:t>
            </a:r>
          </a:p>
          <a:p>
            <a:pPr marL="400050" lvl="1" indent="0"/>
            <a:r>
              <a:rPr lang="en-US" dirty="0" smtClean="0"/>
              <a:t>Designed to be as simple and easy to manage as possible</a:t>
            </a:r>
          </a:p>
          <a:p>
            <a:pPr marL="400050" lvl="1" indent="0"/>
            <a:endParaRPr lang="en-US" dirty="0"/>
          </a:p>
        </p:txBody>
      </p:sp>
      <p:pic>
        <p:nvPicPr>
          <p:cNvPr id="2050" name="Picture 2" descr="http://space.skyrocket.de/img_sat/stare__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3800" y="3767232"/>
            <a:ext cx="3581400" cy="2139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00" y="3429000"/>
            <a:ext cx="3901440" cy="3121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400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5" name="Picture 11" descr="images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541691">
            <a:off x="978904" y="3286319"/>
            <a:ext cx="742950" cy="731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</p:pic>
      <p:pic>
        <p:nvPicPr>
          <p:cNvPr id="1036" name="Picture 12" descr="MC900432569[1]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9482" y="2326481"/>
            <a:ext cx="2205037" cy="2205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</p:pic>
      <p:grpSp>
        <p:nvGrpSpPr>
          <p:cNvPr id="17" name="Group 13"/>
          <p:cNvGrpSpPr>
            <a:grpSpLocks/>
          </p:cNvGrpSpPr>
          <p:nvPr/>
        </p:nvGrpSpPr>
        <p:grpSpPr bwMode="auto">
          <a:xfrm rot="1200000">
            <a:off x="1372604" y="1425769"/>
            <a:ext cx="417513" cy="687387"/>
            <a:chOff x="107812059" y="108083778"/>
            <a:chExt cx="416958" cy="686853"/>
          </a:xfrm>
        </p:grpSpPr>
        <p:sp>
          <p:nvSpPr>
            <p:cNvPr id="18" name="Rectangle 14"/>
            <p:cNvSpPr>
              <a:spLocks noChangeArrowheads="1"/>
            </p:cNvSpPr>
            <p:nvPr/>
          </p:nvSpPr>
          <p:spPr bwMode="auto">
            <a:xfrm>
              <a:off x="107812059" y="108083778"/>
              <a:ext cx="228600" cy="685800"/>
            </a:xfrm>
            <a:prstGeom prst="rect">
              <a:avLst/>
            </a:prstGeom>
            <a:solidFill>
              <a:srgbClr val="4F81BD"/>
            </a:solidFill>
            <a:ln w="9525" algn="in">
              <a:miter lim="800000"/>
              <a:headEnd/>
              <a:tailEnd/>
            </a:ln>
            <a:effectLst/>
            <a:scene3d>
              <a:camera prst="legacyPerspectiveTopRight"/>
              <a:lightRig rig="legacyFlat3" dir="b"/>
            </a:scene3d>
            <a:sp3d extrusionH="887400" prstMaterial="legacyMatte">
              <a:bevelT w="13500" h="13500" prst="angle"/>
              <a:bevelB w="13500" h="13500" prst="angle"/>
              <a:extrusionClr>
                <a:srgbClr val="4F81BD"/>
              </a:extrusionClr>
            </a:sp3d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EEECE1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t" anchorCtr="0" compatLnSpc="1">
              <a:prstTxWarp prst="textNoShape">
                <a:avLst/>
              </a:prstTxWarp>
              <a:flatTx/>
            </a:bodyPr>
            <a:lstStyle/>
            <a:p>
              <a:endParaRPr lang="en-US"/>
            </a:p>
          </p:txBody>
        </p:sp>
        <p:sp>
          <p:nvSpPr>
            <p:cNvPr id="19" name="Rectangle 15"/>
            <p:cNvSpPr>
              <a:spLocks noChangeArrowheads="1"/>
            </p:cNvSpPr>
            <p:nvPr/>
          </p:nvSpPr>
          <p:spPr bwMode="auto">
            <a:xfrm>
              <a:off x="108000417" y="108084831"/>
              <a:ext cx="228600" cy="685800"/>
            </a:xfrm>
            <a:prstGeom prst="rect">
              <a:avLst/>
            </a:prstGeom>
            <a:solidFill>
              <a:srgbClr val="D3DBE5"/>
            </a:solidFill>
            <a:ln w="9525" algn="in">
              <a:miter lim="800000"/>
              <a:headEnd/>
              <a:tailEnd/>
            </a:ln>
            <a:effectLst/>
            <a:scene3d>
              <a:camera prst="legacyPerspectiveTopRight"/>
              <a:lightRig rig="legacyFlat3" dir="b"/>
            </a:scene3d>
            <a:sp3d extrusionH="887400" prstMaterial="legacyMatte">
              <a:bevelT w="13500" h="13500" prst="angle"/>
              <a:bevelB w="13500" h="13500" prst="angle"/>
              <a:extrusionClr>
                <a:srgbClr val="D3DBE5"/>
              </a:extrusionClr>
            </a:sp3d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EEECE1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t" anchorCtr="0" compatLnSpc="1">
              <a:prstTxWarp prst="textNoShape">
                <a:avLst/>
              </a:prstTxWarp>
              <a:flatTx/>
            </a:bodyPr>
            <a:lstStyle/>
            <a:p>
              <a:endParaRPr lang="en-US"/>
            </a:p>
          </p:txBody>
        </p:sp>
      </p:grpSp>
      <p:grpSp>
        <p:nvGrpSpPr>
          <p:cNvPr id="20" name="Group 16"/>
          <p:cNvGrpSpPr>
            <a:grpSpLocks/>
          </p:cNvGrpSpPr>
          <p:nvPr/>
        </p:nvGrpSpPr>
        <p:grpSpPr bwMode="auto">
          <a:xfrm rot="5400000">
            <a:off x="2964073" y="661388"/>
            <a:ext cx="457200" cy="690562"/>
            <a:chOff x="109850405" y="107439099"/>
            <a:chExt cx="457828" cy="689719"/>
          </a:xfrm>
        </p:grpSpPr>
        <p:sp>
          <p:nvSpPr>
            <p:cNvPr id="21" name="Rectangle 17"/>
            <p:cNvSpPr>
              <a:spLocks noChangeArrowheads="1"/>
            </p:cNvSpPr>
            <p:nvPr/>
          </p:nvSpPr>
          <p:spPr bwMode="auto">
            <a:xfrm>
              <a:off x="110079633" y="107443018"/>
              <a:ext cx="228600" cy="685800"/>
            </a:xfrm>
            <a:prstGeom prst="rect">
              <a:avLst/>
            </a:prstGeom>
            <a:solidFill>
              <a:srgbClr val="4F81BD"/>
            </a:solidFill>
            <a:ln w="9525" algn="in">
              <a:miter lim="800000"/>
              <a:headEnd/>
              <a:tailEnd/>
            </a:ln>
            <a:effectLst/>
            <a:scene3d>
              <a:camera prst="legacyPerspectiveTopRight"/>
              <a:lightRig rig="legacyFlat3" dir="b"/>
            </a:scene3d>
            <a:sp3d extrusionH="887400" prstMaterial="legacyMatte">
              <a:bevelT w="13500" h="13500" prst="angle"/>
              <a:bevelB w="13500" h="13500" prst="angle"/>
              <a:extrusionClr>
                <a:srgbClr val="4F81BD"/>
              </a:extrusionClr>
            </a:sp3d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EEECE1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t" anchorCtr="0" compatLnSpc="1">
              <a:prstTxWarp prst="textNoShape">
                <a:avLst/>
              </a:prstTxWarp>
              <a:flatTx/>
            </a:bodyPr>
            <a:lstStyle/>
            <a:p>
              <a:endParaRPr lang="en-US"/>
            </a:p>
          </p:txBody>
        </p:sp>
        <p:sp>
          <p:nvSpPr>
            <p:cNvPr id="22" name="Rectangle 18"/>
            <p:cNvSpPr>
              <a:spLocks noChangeArrowheads="1"/>
            </p:cNvSpPr>
            <p:nvPr/>
          </p:nvSpPr>
          <p:spPr bwMode="auto">
            <a:xfrm>
              <a:off x="109850405" y="107439099"/>
              <a:ext cx="228600" cy="685800"/>
            </a:xfrm>
            <a:prstGeom prst="rect">
              <a:avLst/>
            </a:prstGeom>
            <a:solidFill>
              <a:srgbClr val="D3DBE5"/>
            </a:solidFill>
            <a:ln w="9525" algn="in">
              <a:miter lim="800000"/>
              <a:headEnd/>
              <a:tailEnd/>
            </a:ln>
            <a:effectLst/>
            <a:scene3d>
              <a:camera prst="legacyPerspectiveTopRight"/>
              <a:lightRig rig="legacyFlat3" dir="b"/>
            </a:scene3d>
            <a:sp3d extrusionH="887400" prstMaterial="legacyMatte">
              <a:bevelT w="13500" h="13500" prst="angle"/>
              <a:bevelB w="13500" h="13500" prst="angle"/>
              <a:extrusionClr>
                <a:srgbClr val="D3DBE5"/>
              </a:extrusionClr>
            </a:sp3d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EEECE1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t" anchorCtr="0" compatLnSpc="1">
              <a:prstTxWarp prst="textNoShape">
                <a:avLst/>
              </a:prstTxWarp>
              <a:flatTx/>
            </a:bodyPr>
            <a:lstStyle/>
            <a:p>
              <a:endParaRPr lang="en-US"/>
            </a:p>
          </p:txBody>
        </p:sp>
      </p:grpSp>
      <p:grpSp>
        <p:nvGrpSpPr>
          <p:cNvPr id="23" name="Group 19"/>
          <p:cNvGrpSpPr>
            <a:grpSpLocks/>
          </p:cNvGrpSpPr>
          <p:nvPr/>
        </p:nvGrpSpPr>
        <p:grpSpPr bwMode="auto">
          <a:xfrm rot="5722691">
            <a:off x="4342022" y="848713"/>
            <a:ext cx="1350963" cy="723900"/>
            <a:chOff x="111297730" y="107715174"/>
            <a:chExt cx="1351598" cy="724527"/>
          </a:xfrm>
        </p:grpSpPr>
        <p:sp>
          <p:nvSpPr>
            <p:cNvPr id="24" name="Rectangle 20"/>
            <p:cNvSpPr>
              <a:spLocks noChangeArrowheads="1"/>
            </p:cNvSpPr>
            <p:nvPr/>
          </p:nvSpPr>
          <p:spPr bwMode="auto">
            <a:xfrm>
              <a:off x="112420728" y="107753901"/>
              <a:ext cx="228600" cy="685800"/>
            </a:xfrm>
            <a:prstGeom prst="rect">
              <a:avLst/>
            </a:prstGeom>
            <a:solidFill>
              <a:srgbClr val="4F81BD"/>
            </a:solidFill>
            <a:ln w="9525" algn="in">
              <a:miter lim="800000"/>
              <a:headEnd/>
              <a:tailEnd/>
            </a:ln>
            <a:effectLst/>
            <a:scene3d>
              <a:camera prst="legacyPerspectiveTopRight"/>
              <a:lightRig rig="legacyFlat3" dir="b"/>
            </a:scene3d>
            <a:sp3d extrusionH="887400" prstMaterial="legacyMatte">
              <a:bevelT w="13500" h="13500" prst="angle"/>
              <a:bevelB w="13500" h="13500" prst="angle"/>
              <a:extrusionClr>
                <a:srgbClr val="4F81BD"/>
              </a:extrusionClr>
            </a:sp3d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EEECE1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t" anchorCtr="0" compatLnSpc="1">
              <a:prstTxWarp prst="textNoShape">
                <a:avLst/>
              </a:prstTxWarp>
              <a:flatTx/>
            </a:bodyPr>
            <a:lstStyle/>
            <a:p>
              <a:endParaRPr lang="en-US"/>
            </a:p>
          </p:txBody>
        </p:sp>
        <p:sp>
          <p:nvSpPr>
            <p:cNvPr id="25" name="Rectangle 21"/>
            <p:cNvSpPr>
              <a:spLocks noChangeArrowheads="1"/>
            </p:cNvSpPr>
            <p:nvPr/>
          </p:nvSpPr>
          <p:spPr bwMode="auto">
            <a:xfrm>
              <a:off x="111297730" y="107715174"/>
              <a:ext cx="228600" cy="685800"/>
            </a:xfrm>
            <a:prstGeom prst="rect">
              <a:avLst/>
            </a:prstGeom>
            <a:solidFill>
              <a:srgbClr val="D3DBE5"/>
            </a:solidFill>
            <a:ln w="9525" algn="in">
              <a:miter lim="800000"/>
              <a:headEnd/>
              <a:tailEnd/>
            </a:ln>
            <a:effectLst/>
            <a:scene3d>
              <a:camera prst="legacyPerspectiveTopRight"/>
              <a:lightRig rig="legacyFlat3" dir="b"/>
            </a:scene3d>
            <a:sp3d extrusionH="887400" prstMaterial="legacyMatte">
              <a:bevelT w="13500" h="13500" prst="angle"/>
              <a:bevelB w="13500" h="13500" prst="angle"/>
              <a:extrusionClr>
                <a:srgbClr val="D3DBE5"/>
              </a:extrusionClr>
            </a:sp3d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EEECE1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t" anchorCtr="0" compatLnSpc="1">
              <a:prstTxWarp prst="textNoShape">
                <a:avLst/>
              </a:prstTxWarp>
              <a:flatTx/>
            </a:bodyPr>
            <a:lstStyle/>
            <a:p>
              <a:endParaRPr lang="en-US"/>
            </a:p>
          </p:txBody>
        </p:sp>
      </p:grpSp>
      <p:grpSp>
        <p:nvGrpSpPr>
          <p:cNvPr id="26" name="Group 22"/>
          <p:cNvGrpSpPr>
            <a:grpSpLocks/>
          </p:cNvGrpSpPr>
          <p:nvPr/>
        </p:nvGrpSpPr>
        <p:grpSpPr bwMode="auto">
          <a:xfrm>
            <a:off x="6370054" y="3808606"/>
            <a:ext cx="2473325" cy="793750"/>
            <a:chOff x="112233113" y="110165245"/>
            <a:chExt cx="2473793" cy="794171"/>
          </a:xfrm>
        </p:grpSpPr>
        <p:sp>
          <p:nvSpPr>
            <p:cNvPr id="27" name="Rectangle 23"/>
            <p:cNvSpPr>
              <a:spLocks noChangeArrowheads="1"/>
            </p:cNvSpPr>
            <p:nvPr/>
          </p:nvSpPr>
          <p:spPr bwMode="auto">
            <a:xfrm>
              <a:off x="114478306" y="110273616"/>
              <a:ext cx="228600" cy="685800"/>
            </a:xfrm>
            <a:prstGeom prst="rect">
              <a:avLst/>
            </a:prstGeom>
            <a:solidFill>
              <a:srgbClr val="D3DBE5"/>
            </a:solidFill>
            <a:ln w="9525" algn="in">
              <a:miter lim="800000"/>
              <a:headEnd/>
              <a:tailEnd/>
            </a:ln>
            <a:effectLst/>
            <a:scene3d>
              <a:camera prst="legacyPerspectiveTopRight"/>
              <a:lightRig rig="legacyFlat3" dir="b"/>
            </a:scene3d>
            <a:sp3d extrusionH="887400" prstMaterial="legacyMatte">
              <a:bevelT w="13500" h="13500" prst="angle"/>
              <a:bevelB w="13500" h="13500" prst="angle"/>
              <a:extrusionClr>
                <a:srgbClr val="D3DBE5"/>
              </a:extrusionClr>
            </a:sp3d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EEECE1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t" anchorCtr="0" compatLnSpc="1">
              <a:prstTxWarp prst="textNoShape">
                <a:avLst/>
              </a:prstTxWarp>
              <a:flatTx/>
            </a:bodyPr>
            <a:lstStyle/>
            <a:p>
              <a:endParaRPr lang="en-US"/>
            </a:p>
          </p:txBody>
        </p:sp>
        <p:sp>
          <p:nvSpPr>
            <p:cNvPr id="28" name="Rectangle 24"/>
            <p:cNvSpPr>
              <a:spLocks noChangeArrowheads="1"/>
            </p:cNvSpPr>
            <p:nvPr/>
          </p:nvSpPr>
          <p:spPr bwMode="auto">
            <a:xfrm rot="10800000">
              <a:off x="112233113" y="110165245"/>
              <a:ext cx="228600" cy="685800"/>
            </a:xfrm>
            <a:prstGeom prst="rect">
              <a:avLst/>
            </a:prstGeom>
            <a:solidFill>
              <a:srgbClr val="4F81BD"/>
            </a:solidFill>
            <a:ln w="9525" algn="in">
              <a:miter lim="800000"/>
              <a:headEnd/>
              <a:tailEnd/>
            </a:ln>
            <a:effectLst/>
            <a:scene3d>
              <a:camera prst="legacyPerspectiveTopRight"/>
              <a:lightRig rig="legacyFlat3" dir="b"/>
            </a:scene3d>
            <a:sp3d extrusionH="887400" prstMaterial="legacyMatte">
              <a:bevelT w="13500" h="13500" prst="angle"/>
              <a:bevelB w="13500" h="13500" prst="angle"/>
              <a:extrusionClr>
                <a:srgbClr val="4F81BD"/>
              </a:extrusionClr>
            </a:sp3d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EEECE1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t" anchorCtr="0" compatLnSpc="1">
              <a:prstTxWarp prst="textNoShape">
                <a:avLst/>
              </a:prstTxWarp>
              <a:flatTx/>
            </a:bodyPr>
            <a:lstStyle/>
            <a:p>
              <a:endParaRPr lang="en-US"/>
            </a:p>
          </p:txBody>
        </p:sp>
      </p:grpSp>
      <p:grpSp>
        <p:nvGrpSpPr>
          <p:cNvPr id="29" name="Group 25"/>
          <p:cNvGrpSpPr>
            <a:grpSpLocks/>
          </p:cNvGrpSpPr>
          <p:nvPr/>
        </p:nvGrpSpPr>
        <p:grpSpPr bwMode="auto">
          <a:xfrm>
            <a:off x="6331954" y="1589281"/>
            <a:ext cx="1579563" cy="1166813"/>
            <a:chOff x="112195233" y="108078065"/>
            <a:chExt cx="1579052" cy="1167590"/>
          </a:xfrm>
        </p:grpSpPr>
        <p:sp>
          <p:nvSpPr>
            <p:cNvPr id="30" name="Rectangle 26"/>
            <p:cNvSpPr>
              <a:spLocks noChangeArrowheads="1"/>
            </p:cNvSpPr>
            <p:nvPr/>
          </p:nvSpPr>
          <p:spPr bwMode="auto">
            <a:xfrm rot="-1755888">
              <a:off x="112195233" y="108559855"/>
              <a:ext cx="228600" cy="685800"/>
            </a:xfrm>
            <a:prstGeom prst="rect">
              <a:avLst/>
            </a:prstGeom>
            <a:solidFill>
              <a:srgbClr val="4F81BD"/>
            </a:solidFill>
            <a:ln w="9525" algn="in">
              <a:miter lim="800000"/>
              <a:headEnd/>
              <a:tailEnd/>
            </a:ln>
            <a:effectLst/>
            <a:scene3d>
              <a:camera prst="legacyPerspectiveTopRight"/>
              <a:lightRig rig="legacyFlat3" dir="b"/>
            </a:scene3d>
            <a:sp3d extrusionH="887400" prstMaterial="legacyMatte">
              <a:bevelT w="13500" h="13500" prst="angle"/>
              <a:bevelB w="13500" h="13500" prst="angle"/>
              <a:extrusionClr>
                <a:srgbClr val="4F81BD"/>
              </a:extrusionClr>
            </a:sp3d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EEECE1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t" anchorCtr="0" compatLnSpc="1">
              <a:prstTxWarp prst="textNoShape">
                <a:avLst/>
              </a:prstTxWarp>
              <a:flatTx/>
            </a:bodyPr>
            <a:lstStyle/>
            <a:p>
              <a:endParaRPr lang="en-US"/>
            </a:p>
          </p:txBody>
        </p:sp>
        <p:sp>
          <p:nvSpPr>
            <p:cNvPr id="31" name="Rectangle 27"/>
            <p:cNvSpPr>
              <a:spLocks noChangeArrowheads="1"/>
            </p:cNvSpPr>
            <p:nvPr/>
          </p:nvSpPr>
          <p:spPr bwMode="auto">
            <a:xfrm rot="14033824">
              <a:off x="113317085" y="107849465"/>
              <a:ext cx="228600" cy="685800"/>
            </a:xfrm>
            <a:prstGeom prst="rect">
              <a:avLst/>
            </a:prstGeom>
            <a:solidFill>
              <a:srgbClr val="D3DBE5"/>
            </a:solidFill>
            <a:ln w="9525" algn="in">
              <a:miter lim="800000"/>
              <a:headEnd/>
              <a:tailEnd/>
            </a:ln>
            <a:effectLst/>
            <a:scene3d>
              <a:camera prst="legacyPerspectiveTopRight"/>
              <a:lightRig rig="legacyFlat3" dir="b"/>
            </a:scene3d>
            <a:sp3d extrusionH="887400" prstMaterial="legacyMatte">
              <a:bevelT w="13500" h="13500" prst="angle"/>
              <a:bevelB w="13500" h="13500" prst="angle"/>
              <a:extrusionClr>
                <a:srgbClr val="D3DBE5"/>
              </a:extrusionClr>
            </a:sp3d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EEECE1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t" anchorCtr="0" compatLnSpc="1">
              <a:prstTxWarp prst="textNoShape">
                <a:avLst/>
              </a:prstTxWarp>
              <a:flatTx/>
            </a:bodyPr>
            <a:lstStyle/>
            <a:p>
              <a:endParaRPr lang="en-US"/>
            </a:p>
          </p:txBody>
        </p:sp>
      </p:grpSp>
      <p:grpSp>
        <p:nvGrpSpPr>
          <p:cNvPr id="1024" name="Group 28"/>
          <p:cNvGrpSpPr>
            <a:grpSpLocks/>
          </p:cNvGrpSpPr>
          <p:nvPr/>
        </p:nvGrpSpPr>
        <p:grpSpPr bwMode="auto">
          <a:xfrm rot="367267">
            <a:off x="5060367" y="5129406"/>
            <a:ext cx="1176337" cy="1285875"/>
            <a:chOff x="111136420" y="111343826"/>
            <a:chExt cx="1176516" cy="1286157"/>
          </a:xfrm>
        </p:grpSpPr>
        <p:sp>
          <p:nvSpPr>
            <p:cNvPr id="1025" name="Rectangle 29"/>
            <p:cNvSpPr>
              <a:spLocks noChangeArrowheads="1"/>
            </p:cNvSpPr>
            <p:nvPr/>
          </p:nvSpPr>
          <p:spPr bwMode="auto">
            <a:xfrm rot="13687422">
              <a:off x="111365020" y="111115226"/>
              <a:ext cx="228600" cy="685800"/>
            </a:xfrm>
            <a:prstGeom prst="rect">
              <a:avLst/>
            </a:prstGeom>
            <a:solidFill>
              <a:srgbClr val="4F81BD"/>
            </a:solidFill>
            <a:ln w="9525" algn="in">
              <a:miter lim="800000"/>
              <a:headEnd/>
              <a:tailEnd/>
            </a:ln>
            <a:effectLst/>
            <a:scene3d>
              <a:camera prst="legacyPerspectiveTopRight"/>
              <a:lightRig rig="legacyFlat3" dir="b"/>
            </a:scene3d>
            <a:sp3d extrusionH="887400" prstMaterial="legacyMatte">
              <a:bevelT w="13500" h="13500" prst="angle"/>
              <a:bevelB w="13500" h="13500" prst="angle"/>
              <a:extrusionClr>
                <a:srgbClr val="4F81BD"/>
              </a:extrusionClr>
            </a:sp3d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EEECE1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t" anchorCtr="0" compatLnSpc="1">
              <a:prstTxWarp prst="textNoShape">
                <a:avLst/>
              </a:prstTxWarp>
              <a:flatTx/>
            </a:bodyPr>
            <a:lstStyle/>
            <a:p>
              <a:endParaRPr lang="en-US"/>
            </a:p>
          </p:txBody>
        </p:sp>
        <p:sp>
          <p:nvSpPr>
            <p:cNvPr id="1028" name="Rectangle 30"/>
            <p:cNvSpPr>
              <a:spLocks noChangeArrowheads="1"/>
            </p:cNvSpPr>
            <p:nvPr/>
          </p:nvSpPr>
          <p:spPr bwMode="auto">
            <a:xfrm rot="18979775">
              <a:off x="112084336" y="111944183"/>
              <a:ext cx="228600" cy="685800"/>
            </a:xfrm>
            <a:prstGeom prst="rect">
              <a:avLst/>
            </a:prstGeom>
            <a:solidFill>
              <a:srgbClr val="D3DBE5"/>
            </a:solidFill>
            <a:ln w="9525" algn="in">
              <a:miter lim="800000"/>
              <a:headEnd/>
              <a:tailEnd/>
            </a:ln>
            <a:effectLst/>
            <a:scene3d>
              <a:camera prst="legacyPerspectiveTopRight"/>
              <a:lightRig rig="legacyFlat3" dir="b"/>
            </a:scene3d>
            <a:sp3d extrusionH="887400" prstMaterial="legacyMatte">
              <a:bevelT w="13500" h="13500" prst="angle"/>
              <a:bevelB w="13500" h="13500" prst="angle"/>
              <a:extrusionClr>
                <a:srgbClr val="D3DBE5"/>
              </a:extrusionClr>
            </a:sp3d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EEECE1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t" anchorCtr="0" compatLnSpc="1">
              <a:prstTxWarp prst="textNoShape">
                <a:avLst/>
              </a:prstTxWarp>
              <a:flatTx/>
            </a:bodyPr>
            <a:lstStyle/>
            <a:p>
              <a:endParaRPr lang="en-US"/>
            </a:p>
          </p:txBody>
        </p:sp>
      </p:grpSp>
      <p:grpSp>
        <p:nvGrpSpPr>
          <p:cNvPr id="1029" name="Group 31"/>
          <p:cNvGrpSpPr>
            <a:grpSpLocks/>
          </p:cNvGrpSpPr>
          <p:nvPr/>
        </p:nvGrpSpPr>
        <p:grpSpPr bwMode="auto">
          <a:xfrm>
            <a:off x="3510967" y="5297681"/>
            <a:ext cx="685800" cy="1425575"/>
            <a:chOff x="109689394" y="111766459"/>
            <a:chExt cx="685800" cy="1425748"/>
          </a:xfrm>
        </p:grpSpPr>
        <p:sp>
          <p:nvSpPr>
            <p:cNvPr id="1030" name="Rectangle 32"/>
            <p:cNvSpPr>
              <a:spLocks noChangeArrowheads="1"/>
            </p:cNvSpPr>
            <p:nvPr/>
          </p:nvSpPr>
          <p:spPr bwMode="auto">
            <a:xfrm rot="5400000">
              <a:off x="109917994" y="111537859"/>
              <a:ext cx="228600" cy="685800"/>
            </a:xfrm>
            <a:prstGeom prst="rect">
              <a:avLst/>
            </a:prstGeom>
            <a:solidFill>
              <a:srgbClr val="4F81BD"/>
            </a:solidFill>
            <a:ln w="9525" algn="in">
              <a:miter lim="800000"/>
              <a:headEnd/>
              <a:tailEnd/>
            </a:ln>
            <a:effectLst/>
            <a:scene3d>
              <a:camera prst="legacyPerspectiveTopRight"/>
              <a:lightRig rig="legacyFlat3" dir="b"/>
            </a:scene3d>
            <a:sp3d extrusionH="887400" prstMaterial="legacyMatte">
              <a:bevelT w="13500" h="13500" prst="angle"/>
              <a:bevelB w="13500" h="13500" prst="angle"/>
              <a:extrusionClr>
                <a:srgbClr val="4F81BD"/>
              </a:extrusionClr>
            </a:sp3d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EEECE1"/>
                    </a:outerShdw>
                  </a:effectLst>
                </a14:hiddenEffects>
              </a:ext>
            </a:extLst>
          </p:spPr>
          <p:txBody>
            <a:bodyPr rot="10800000" vert="eaVert" wrap="square" lIns="36576" tIns="36576" rIns="36576" bIns="36576" numCol="1" anchor="t" anchorCtr="0" compatLnSpc="1">
              <a:prstTxWarp prst="textNoShape">
                <a:avLst/>
              </a:prstTxWarp>
              <a:flatTx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031" name="Rectangle 33"/>
            <p:cNvSpPr>
              <a:spLocks noChangeArrowheads="1"/>
            </p:cNvSpPr>
            <p:nvPr/>
          </p:nvSpPr>
          <p:spPr bwMode="auto">
            <a:xfrm>
              <a:off x="109878623" y="112506407"/>
              <a:ext cx="228600" cy="685800"/>
            </a:xfrm>
            <a:prstGeom prst="rect">
              <a:avLst/>
            </a:prstGeom>
            <a:solidFill>
              <a:srgbClr val="D3DBE5"/>
            </a:solidFill>
            <a:ln w="9525" algn="in">
              <a:miter lim="800000"/>
              <a:headEnd/>
              <a:tailEnd/>
            </a:ln>
            <a:effectLst/>
            <a:scene3d>
              <a:camera prst="legacyPerspectiveTopRight"/>
              <a:lightRig rig="legacyFlat3" dir="b"/>
            </a:scene3d>
            <a:sp3d extrusionH="887400" prstMaterial="legacyMatte">
              <a:bevelT w="13500" h="13500" prst="angle"/>
              <a:bevelB w="13500" h="13500" prst="angle"/>
              <a:extrusionClr>
                <a:srgbClr val="D3DBE5"/>
              </a:extrusionClr>
            </a:sp3d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EEECE1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t" anchorCtr="0" compatLnSpc="1">
              <a:prstTxWarp prst="textNoShape">
                <a:avLst/>
              </a:prstTxWarp>
              <a:flatTx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000" b="0" i="0" u="none" strike="noStrike" cap="none" normalizeH="0" baseline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Calibri" pitchFamily="34" charset="0"/>
                  <a:cs typeface="Arial" pitchFamily="34" charset="0"/>
                </a:rPr>
                <a:t> </a:t>
              </a:r>
              <a:endParaRPr kumimoji="0" lang="en-US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1032" name="AutoShape 35"/>
          <p:cNvSpPr>
            <a:spLocks noChangeArrowheads="1"/>
          </p:cNvSpPr>
          <p:nvPr/>
        </p:nvSpPr>
        <p:spPr bwMode="auto">
          <a:xfrm rot="17274271">
            <a:off x="1216236" y="2618775"/>
            <a:ext cx="341312" cy="209550"/>
          </a:xfrm>
          <a:prstGeom prst="rightArrow">
            <a:avLst>
              <a:gd name="adj1" fmla="val 50000"/>
              <a:gd name="adj2" fmla="val 40720"/>
            </a:avLst>
          </a:prstGeom>
          <a:solidFill>
            <a:srgbClr val="00B0F0"/>
          </a:solidFill>
          <a:ln w="9525" algn="in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33" name="AutoShape 36"/>
          <p:cNvSpPr>
            <a:spLocks noChangeArrowheads="1"/>
          </p:cNvSpPr>
          <p:nvPr/>
        </p:nvSpPr>
        <p:spPr bwMode="auto">
          <a:xfrm rot="20138027">
            <a:off x="2210804" y="1109856"/>
            <a:ext cx="339725" cy="207963"/>
          </a:xfrm>
          <a:prstGeom prst="rightArrow">
            <a:avLst>
              <a:gd name="adj1" fmla="val 50000"/>
              <a:gd name="adj2" fmla="val 40840"/>
            </a:avLst>
          </a:prstGeom>
          <a:solidFill>
            <a:srgbClr val="00B0F0"/>
          </a:solidFill>
          <a:ln w="9525" algn="in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34" name="AutoShape 37"/>
          <p:cNvSpPr>
            <a:spLocks noChangeArrowheads="1"/>
          </p:cNvSpPr>
          <p:nvPr/>
        </p:nvSpPr>
        <p:spPr bwMode="auto">
          <a:xfrm rot="12609437">
            <a:off x="2523542" y="5369119"/>
            <a:ext cx="341312" cy="207962"/>
          </a:xfrm>
          <a:prstGeom prst="rightArrow">
            <a:avLst>
              <a:gd name="adj1" fmla="val 50000"/>
              <a:gd name="adj2" fmla="val 41031"/>
            </a:avLst>
          </a:prstGeom>
          <a:solidFill>
            <a:srgbClr val="00B0F0"/>
          </a:solidFill>
          <a:ln w="9525" algn="in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37" name="AutoShape 38"/>
          <p:cNvSpPr>
            <a:spLocks noChangeArrowheads="1"/>
          </p:cNvSpPr>
          <p:nvPr/>
        </p:nvSpPr>
        <p:spPr bwMode="auto">
          <a:xfrm>
            <a:off x="4004679" y="839981"/>
            <a:ext cx="341313" cy="209550"/>
          </a:xfrm>
          <a:prstGeom prst="rightArrow">
            <a:avLst>
              <a:gd name="adj1" fmla="val 50000"/>
              <a:gd name="adj2" fmla="val 40720"/>
            </a:avLst>
          </a:prstGeom>
          <a:solidFill>
            <a:srgbClr val="00B0F0"/>
          </a:solidFill>
          <a:ln w="9525" algn="in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38" name="Text Box 39"/>
          <p:cNvSpPr txBox="1">
            <a:spLocks noChangeArrowheads="1"/>
          </p:cNvSpPr>
          <p:nvPr/>
        </p:nvSpPr>
        <p:spPr bwMode="auto">
          <a:xfrm>
            <a:off x="1998079" y="3416494"/>
            <a:ext cx="579438" cy="447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1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Iskoola Pota" pitchFamily="34" charset="0"/>
                <a:cs typeface="Arial" pitchFamily="34" charset="0"/>
              </a:rPr>
              <a:t>Launch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039" name="Text Box 40"/>
          <p:cNvSpPr txBox="1">
            <a:spLocks noChangeArrowheads="1"/>
          </p:cNvSpPr>
          <p:nvPr/>
        </p:nvSpPr>
        <p:spPr bwMode="auto">
          <a:xfrm>
            <a:off x="2009192" y="1916306"/>
            <a:ext cx="835025" cy="5476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1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Iskoola Pota" pitchFamily="34" charset="0"/>
                <a:cs typeface="Arial" pitchFamily="34" charset="0"/>
              </a:rPr>
              <a:t>LV Separation and Checkout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040" name="Text Box 41"/>
          <p:cNvSpPr txBox="1">
            <a:spLocks noChangeArrowheads="1"/>
          </p:cNvSpPr>
          <p:nvPr/>
        </p:nvSpPr>
        <p:spPr bwMode="auto">
          <a:xfrm>
            <a:off x="2898192" y="1371794"/>
            <a:ext cx="809625" cy="395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1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Iskoola Pota" pitchFamily="34" charset="0"/>
                <a:cs typeface="Arial" pitchFamily="34" charset="0"/>
              </a:rPr>
              <a:t>Orient for Separation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041" name="Text Box 42"/>
          <p:cNvSpPr txBox="1">
            <a:spLocks noChangeArrowheads="1"/>
          </p:cNvSpPr>
          <p:nvPr/>
        </p:nvSpPr>
        <p:spPr bwMode="auto">
          <a:xfrm>
            <a:off x="4385679" y="2046481"/>
            <a:ext cx="849313" cy="25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1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Iskoola Pota" pitchFamily="34" charset="0"/>
                <a:cs typeface="Arial" pitchFamily="34" charset="0"/>
              </a:rPr>
              <a:t>Separation 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042" name="Text Box 43"/>
          <p:cNvSpPr txBox="1">
            <a:spLocks noChangeArrowheads="1"/>
          </p:cNvSpPr>
          <p:nvPr/>
        </p:nvSpPr>
        <p:spPr bwMode="auto">
          <a:xfrm>
            <a:off x="3360154" y="4456306"/>
            <a:ext cx="989013" cy="581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1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Iskoola Pota" pitchFamily="34" charset="0"/>
                <a:cs typeface="Arial" pitchFamily="34" charset="0"/>
              </a:rPr>
              <a:t>Repeat mission without visual aids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043" name="Text Box 44"/>
          <p:cNvSpPr txBox="1">
            <a:spLocks noChangeArrowheads="1"/>
          </p:cNvSpPr>
          <p:nvPr/>
        </p:nvSpPr>
        <p:spPr bwMode="auto">
          <a:xfrm>
            <a:off x="4696829" y="4451544"/>
            <a:ext cx="833438" cy="392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Iskoola Pota" pitchFamily="34" charset="0"/>
                <a:cs typeface="Arial" pitchFamily="34" charset="0"/>
              </a:rPr>
              <a:t>Inspection</a:t>
            </a: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044" name="Text Box 45"/>
          <p:cNvSpPr txBox="1">
            <a:spLocks noChangeArrowheads="1"/>
          </p:cNvSpPr>
          <p:nvPr/>
        </p:nvSpPr>
        <p:spPr bwMode="auto">
          <a:xfrm>
            <a:off x="5389812" y="3416494"/>
            <a:ext cx="1408113" cy="730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Iskoola Pota" pitchFamily="34" charset="0"/>
                <a:cs typeface="Arial" pitchFamily="34" charset="0"/>
              </a:rPr>
              <a:t>Stationkeep at maximum relative distance</a:t>
            </a: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045" name="Text Box 46"/>
          <p:cNvSpPr txBox="1">
            <a:spLocks noChangeArrowheads="1"/>
          </p:cNvSpPr>
          <p:nvPr/>
        </p:nvSpPr>
        <p:spPr bwMode="auto">
          <a:xfrm>
            <a:off x="7008229" y="4800794"/>
            <a:ext cx="790575" cy="492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Iskoola Pota" pitchFamily="34" charset="0"/>
                <a:cs typeface="Arial" pitchFamily="34" charset="0"/>
              </a:rPr>
              <a:t>Rendezvous</a:t>
            </a: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1046" name="Group 47"/>
          <p:cNvGrpSpPr>
            <a:grpSpLocks/>
          </p:cNvGrpSpPr>
          <p:nvPr/>
        </p:nvGrpSpPr>
        <p:grpSpPr bwMode="auto">
          <a:xfrm>
            <a:off x="6017629" y="839981"/>
            <a:ext cx="946150" cy="536575"/>
            <a:chOff x="111941510" y="107328622"/>
            <a:chExt cx="945843" cy="536692"/>
          </a:xfrm>
        </p:grpSpPr>
        <p:sp>
          <p:nvSpPr>
            <p:cNvPr id="1047" name="Rectangle 48"/>
            <p:cNvSpPr>
              <a:spLocks noChangeArrowheads="1"/>
            </p:cNvSpPr>
            <p:nvPr/>
          </p:nvSpPr>
          <p:spPr bwMode="auto">
            <a:xfrm rot="7200000">
              <a:off x="112262724" y="107434358"/>
              <a:ext cx="45719" cy="142240"/>
            </a:xfrm>
            <a:prstGeom prst="rect">
              <a:avLst/>
            </a:prstGeom>
            <a:solidFill>
              <a:srgbClr val="00B0F0"/>
            </a:solidFill>
            <a:ln w="9525" algn="in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EEECE1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8" name="AutoShape 49"/>
            <p:cNvSpPr>
              <a:spLocks noChangeArrowheads="1"/>
            </p:cNvSpPr>
            <p:nvPr/>
          </p:nvSpPr>
          <p:spPr bwMode="auto">
            <a:xfrm rot="7200000">
              <a:off x="112778323" y="107756284"/>
              <a:ext cx="90474" cy="127586"/>
            </a:xfrm>
            <a:prstGeom prst="triangle">
              <a:avLst>
                <a:gd name="adj" fmla="val 50000"/>
              </a:avLst>
            </a:prstGeom>
            <a:solidFill>
              <a:srgbClr val="00B0F0"/>
            </a:solidFill>
            <a:ln w="9525" algn="in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EEECE1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9" name="Rectangle 50"/>
            <p:cNvSpPr>
              <a:spLocks noChangeArrowheads="1"/>
            </p:cNvSpPr>
            <p:nvPr/>
          </p:nvSpPr>
          <p:spPr bwMode="auto">
            <a:xfrm rot="-3777869">
              <a:off x="111989770" y="107280362"/>
              <a:ext cx="45719" cy="142240"/>
            </a:xfrm>
            <a:prstGeom prst="rect">
              <a:avLst/>
            </a:prstGeom>
            <a:solidFill>
              <a:srgbClr val="00B0F0"/>
            </a:solidFill>
            <a:ln w="9525" algn="in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EEECE1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0" name="Rectangle 51"/>
            <p:cNvSpPr>
              <a:spLocks noChangeArrowheads="1"/>
            </p:cNvSpPr>
            <p:nvPr/>
          </p:nvSpPr>
          <p:spPr bwMode="auto">
            <a:xfrm rot="7200000">
              <a:off x="112543239" y="107591007"/>
              <a:ext cx="45719" cy="142240"/>
            </a:xfrm>
            <a:prstGeom prst="rect">
              <a:avLst/>
            </a:prstGeom>
            <a:solidFill>
              <a:srgbClr val="00B0F0"/>
            </a:solidFill>
            <a:ln w="9525" algn="in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EEECE1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51" name="Text Box 52"/>
          <p:cNvSpPr txBox="1">
            <a:spLocks noChangeArrowheads="1"/>
          </p:cNvSpPr>
          <p:nvPr/>
        </p:nvSpPr>
        <p:spPr bwMode="auto">
          <a:xfrm>
            <a:off x="5228642" y="2522730"/>
            <a:ext cx="1139825" cy="604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Iskoola Pota" pitchFamily="34" charset="0"/>
                <a:cs typeface="Arial" pitchFamily="34" charset="0"/>
              </a:rPr>
              <a:t>Inspection Distance Checkout</a:t>
            </a: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052" name="Text Box 53"/>
          <p:cNvSpPr txBox="1">
            <a:spLocks noChangeArrowheads="1"/>
          </p:cNvSpPr>
          <p:nvPr/>
        </p:nvSpPr>
        <p:spPr bwMode="auto">
          <a:xfrm>
            <a:off x="7117767" y="2913256"/>
            <a:ext cx="1133475" cy="428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Iskoola Pota" pitchFamily="34" charset="0"/>
                <a:cs typeface="Arial" pitchFamily="34" charset="0"/>
              </a:rPr>
              <a:t>Move to maximum relative separation</a:t>
            </a: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1053" name="Group 54"/>
          <p:cNvGrpSpPr>
            <a:grpSpLocks/>
          </p:cNvGrpSpPr>
          <p:nvPr/>
        </p:nvGrpSpPr>
        <p:grpSpPr bwMode="auto">
          <a:xfrm>
            <a:off x="8022642" y="2221106"/>
            <a:ext cx="590550" cy="1195388"/>
            <a:chOff x="113925113" y="109078157"/>
            <a:chExt cx="590686" cy="1195289"/>
          </a:xfrm>
        </p:grpSpPr>
        <p:sp>
          <p:nvSpPr>
            <p:cNvPr id="1054" name="AutoShape 55"/>
            <p:cNvSpPr>
              <a:spLocks noChangeArrowheads="1"/>
            </p:cNvSpPr>
            <p:nvPr/>
          </p:nvSpPr>
          <p:spPr bwMode="auto">
            <a:xfrm rot="74241489">
              <a:off x="114425325" y="110145860"/>
              <a:ext cx="90474" cy="127586"/>
            </a:xfrm>
            <a:prstGeom prst="triangle">
              <a:avLst>
                <a:gd name="adj" fmla="val 50000"/>
              </a:avLst>
            </a:prstGeom>
            <a:solidFill>
              <a:srgbClr val="00B0F0"/>
            </a:solidFill>
            <a:ln w="9525" algn="in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EEECE1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5" name="Rectangle 56"/>
            <p:cNvSpPr>
              <a:spLocks noChangeArrowheads="1"/>
            </p:cNvSpPr>
            <p:nvPr/>
          </p:nvSpPr>
          <p:spPr bwMode="auto">
            <a:xfrm rot="19919703">
              <a:off x="113925113" y="109078157"/>
              <a:ext cx="45719" cy="142240"/>
            </a:xfrm>
            <a:prstGeom prst="rect">
              <a:avLst/>
            </a:prstGeom>
            <a:solidFill>
              <a:srgbClr val="00B0F0"/>
            </a:solidFill>
            <a:ln w="9525" algn="in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EEECE1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6" name="Rectangle 57"/>
            <p:cNvSpPr>
              <a:spLocks noChangeArrowheads="1"/>
            </p:cNvSpPr>
            <p:nvPr/>
          </p:nvSpPr>
          <p:spPr bwMode="auto">
            <a:xfrm rot="19919703">
              <a:off x="114106056" y="109448859"/>
              <a:ext cx="45719" cy="142240"/>
            </a:xfrm>
            <a:prstGeom prst="rect">
              <a:avLst/>
            </a:prstGeom>
            <a:solidFill>
              <a:srgbClr val="00B0F0"/>
            </a:solidFill>
            <a:ln w="9525" algn="in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EEECE1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7" name="Rectangle 58"/>
            <p:cNvSpPr>
              <a:spLocks noChangeArrowheads="1"/>
            </p:cNvSpPr>
            <p:nvPr/>
          </p:nvSpPr>
          <p:spPr bwMode="auto">
            <a:xfrm rot="19919703">
              <a:off x="114296906" y="109799115"/>
              <a:ext cx="45719" cy="142240"/>
            </a:xfrm>
            <a:prstGeom prst="rect">
              <a:avLst/>
            </a:prstGeom>
            <a:solidFill>
              <a:srgbClr val="00B0F0"/>
            </a:solidFill>
            <a:ln w="9525" algn="in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EEECE1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59" name="Group 59"/>
          <p:cNvGrpSpPr>
            <a:grpSpLocks/>
          </p:cNvGrpSpPr>
          <p:nvPr/>
        </p:nvGrpSpPr>
        <p:grpSpPr bwMode="auto">
          <a:xfrm>
            <a:off x="1529767" y="4476955"/>
            <a:ext cx="746125" cy="829095"/>
            <a:chOff x="106487844" y="110264712"/>
            <a:chExt cx="745435" cy="829642"/>
          </a:xfrm>
        </p:grpSpPr>
        <p:sp>
          <p:nvSpPr>
            <p:cNvPr id="1060" name="Oval 60"/>
            <p:cNvSpPr>
              <a:spLocks noChangeArrowheads="1"/>
            </p:cNvSpPr>
            <p:nvPr/>
          </p:nvSpPr>
          <p:spPr bwMode="auto">
            <a:xfrm>
              <a:off x="106507721" y="110264712"/>
              <a:ext cx="705679" cy="725557"/>
            </a:xfrm>
            <a:prstGeom prst="ellipse">
              <a:avLst/>
            </a:prstGeom>
            <a:solidFill>
              <a:srgbClr val="1F497D"/>
            </a:solidFill>
            <a:ln w="9525" algn="in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EEECE1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1" name="Text Box 61"/>
            <p:cNvSpPr txBox="1">
              <a:spLocks noChangeArrowheads="1"/>
            </p:cNvSpPr>
            <p:nvPr/>
          </p:nvSpPr>
          <p:spPr bwMode="auto">
            <a:xfrm>
              <a:off x="106487844" y="110358858"/>
              <a:ext cx="745435" cy="73549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in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EEECE1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900" b="1" i="0" u="none" strike="noStrike" cap="none" normalizeH="0" baseline="0" dirty="0" smtClean="0">
                  <a:ln>
                    <a:noFill/>
                  </a:ln>
                  <a:solidFill>
                    <a:srgbClr val="FFFFFF"/>
                  </a:solidFill>
                  <a:effectLst/>
                  <a:latin typeface="Iskoola Pota" pitchFamily="34" charset="0"/>
                  <a:cs typeface="Arial" pitchFamily="34" charset="0"/>
                </a:rPr>
                <a:t>Extended Ops and Deorbit</a:t>
              </a:r>
              <a:endPara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1062" name="Group 62"/>
          <p:cNvGrpSpPr>
            <a:grpSpLocks/>
          </p:cNvGrpSpPr>
          <p:nvPr/>
        </p:nvGrpSpPr>
        <p:grpSpPr bwMode="auto">
          <a:xfrm>
            <a:off x="6955842" y="4867469"/>
            <a:ext cx="1462087" cy="1014412"/>
            <a:chOff x="112930533" y="111326032"/>
            <a:chExt cx="1461900" cy="1015163"/>
          </a:xfrm>
        </p:grpSpPr>
        <p:sp>
          <p:nvSpPr>
            <p:cNvPr id="1063" name="AutoShape 63"/>
            <p:cNvSpPr>
              <a:spLocks noChangeArrowheads="1"/>
            </p:cNvSpPr>
            <p:nvPr/>
          </p:nvSpPr>
          <p:spPr bwMode="auto">
            <a:xfrm rot="15045196">
              <a:off x="112949089" y="112232165"/>
              <a:ext cx="90474" cy="127586"/>
            </a:xfrm>
            <a:prstGeom prst="triangle">
              <a:avLst>
                <a:gd name="adj" fmla="val 50000"/>
              </a:avLst>
            </a:prstGeom>
            <a:solidFill>
              <a:srgbClr val="00B0F0"/>
            </a:solidFill>
            <a:ln w="9525" algn="in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EEECE1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4" name="Rectangle 64"/>
            <p:cNvSpPr>
              <a:spLocks noChangeArrowheads="1"/>
            </p:cNvSpPr>
            <p:nvPr/>
          </p:nvSpPr>
          <p:spPr bwMode="auto">
            <a:xfrm rot="24773496">
              <a:off x="113880722" y="111771909"/>
              <a:ext cx="45719" cy="142240"/>
            </a:xfrm>
            <a:prstGeom prst="rect">
              <a:avLst/>
            </a:prstGeom>
            <a:solidFill>
              <a:srgbClr val="00B0F0"/>
            </a:solidFill>
            <a:ln w="9525" algn="in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EEECE1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5" name="Rectangle 65"/>
            <p:cNvSpPr>
              <a:spLocks noChangeArrowheads="1"/>
            </p:cNvSpPr>
            <p:nvPr/>
          </p:nvSpPr>
          <p:spPr bwMode="auto">
            <a:xfrm rot="25108607">
              <a:off x="113577497" y="111952745"/>
              <a:ext cx="45719" cy="142240"/>
            </a:xfrm>
            <a:prstGeom prst="rect">
              <a:avLst/>
            </a:prstGeom>
            <a:solidFill>
              <a:srgbClr val="00B0F0"/>
            </a:solidFill>
            <a:ln w="9525" algn="in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EEECE1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6" name="Rectangle 66"/>
            <p:cNvSpPr>
              <a:spLocks noChangeArrowheads="1"/>
            </p:cNvSpPr>
            <p:nvPr/>
          </p:nvSpPr>
          <p:spPr bwMode="auto">
            <a:xfrm rot="25317488">
              <a:off x="113251809" y="112104502"/>
              <a:ext cx="45719" cy="142240"/>
            </a:xfrm>
            <a:prstGeom prst="rect">
              <a:avLst/>
            </a:prstGeom>
            <a:solidFill>
              <a:srgbClr val="00B0F0"/>
            </a:solidFill>
            <a:ln w="9525" algn="in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EEECE1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7" name="Rectangle 67"/>
            <p:cNvSpPr>
              <a:spLocks noChangeArrowheads="1"/>
            </p:cNvSpPr>
            <p:nvPr/>
          </p:nvSpPr>
          <p:spPr bwMode="auto">
            <a:xfrm rot="24245349">
              <a:off x="114133224" y="111553032"/>
              <a:ext cx="45719" cy="142240"/>
            </a:xfrm>
            <a:prstGeom prst="rect">
              <a:avLst/>
            </a:prstGeom>
            <a:solidFill>
              <a:srgbClr val="00B0F0"/>
            </a:solidFill>
            <a:ln w="9525" algn="in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EEECE1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8" name="Rectangle 68"/>
            <p:cNvSpPr>
              <a:spLocks noChangeArrowheads="1"/>
            </p:cNvSpPr>
            <p:nvPr/>
          </p:nvSpPr>
          <p:spPr bwMode="auto">
            <a:xfrm rot="24245349">
              <a:off x="114346714" y="111326032"/>
              <a:ext cx="45719" cy="142240"/>
            </a:xfrm>
            <a:prstGeom prst="rect">
              <a:avLst/>
            </a:prstGeom>
            <a:solidFill>
              <a:srgbClr val="00B0F0"/>
            </a:solidFill>
            <a:ln w="9525" algn="in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EEECE1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77" name="AutoShape 37"/>
          <p:cNvSpPr>
            <a:spLocks noChangeArrowheads="1"/>
          </p:cNvSpPr>
          <p:nvPr/>
        </p:nvSpPr>
        <p:spPr bwMode="auto">
          <a:xfrm rot="10990921">
            <a:off x="4639679" y="5933557"/>
            <a:ext cx="341312" cy="207962"/>
          </a:xfrm>
          <a:prstGeom prst="rightArrow">
            <a:avLst>
              <a:gd name="adj1" fmla="val 50000"/>
              <a:gd name="adj2" fmla="val 41031"/>
            </a:avLst>
          </a:prstGeom>
          <a:solidFill>
            <a:srgbClr val="00B0F0"/>
          </a:solidFill>
          <a:ln w="9525" algn="in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4589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2" grpId="0" animBg="1"/>
      <p:bldP spid="1033" grpId="0" animBg="1"/>
      <p:bldP spid="1034" grpId="0" animBg="1"/>
      <p:bldP spid="1037" grpId="0" animBg="1"/>
      <p:bldP spid="1038" grpId="0"/>
      <p:bldP spid="1039" grpId="0"/>
      <p:bldP spid="1040" grpId="0"/>
      <p:bldP spid="1041" grpId="0"/>
      <p:bldP spid="1042" grpId="0"/>
      <p:bldP spid="1043" grpId="0"/>
      <p:bldP spid="1044" grpId="0"/>
      <p:bldP spid="1045" grpId="0"/>
      <p:bldP spid="1051" grpId="0"/>
      <p:bldP spid="1052" grpId="0"/>
      <p:bldP spid="7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6692" y="0"/>
            <a:ext cx="8229600" cy="1143000"/>
          </a:xfrm>
        </p:spPr>
        <p:txBody>
          <a:bodyPr/>
          <a:lstStyle/>
          <a:p>
            <a:r>
              <a:rPr lang="en-US" dirty="0" smtClean="0"/>
              <a:t>Functional Block Diagram</a:t>
            </a:r>
            <a:endParaRPr lang="en-US" dirty="0"/>
          </a:p>
        </p:txBody>
      </p:sp>
      <p:grpSp>
        <p:nvGrpSpPr>
          <p:cNvPr id="80" name="Group 79"/>
          <p:cNvGrpSpPr/>
          <p:nvPr/>
        </p:nvGrpSpPr>
        <p:grpSpPr>
          <a:xfrm>
            <a:off x="914400" y="1143000"/>
            <a:ext cx="3962399" cy="4800600"/>
            <a:chOff x="914400" y="1371600"/>
            <a:chExt cx="3962399" cy="4800600"/>
          </a:xfrm>
        </p:grpSpPr>
        <p:grpSp>
          <p:nvGrpSpPr>
            <p:cNvPr id="7" name="Group 6"/>
            <p:cNvGrpSpPr/>
            <p:nvPr/>
          </p:nvGrpSpPr>
          <p:grpSpPr>
            <a:xfrm>
              <a:off x="914400" y="1371600"/>
              <a:ext cx="3200400" cy="4343400"/>
              <a:chOff x="1219200" y="1371600"/>
              <a:chExt cx="3200400" cy="4800600"/>
            </a:xfrm>
          </p:grpSpPr>
          <p:sp>
            <p:nvSpPr>
              <p:cNvPr id="5" name="Rectangle 4"/>
              <p:cNvSpPr/>
              <p:nvPr/>
            </p:nvSpPr>
            <p:spPr>
              <a:xfrm>
                <a:off x="1219200" y="1371600"/>
                <a:ext cx="3200400" cy="4800600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TextBox 5"/>
              <p:cNvSpPr txBox="1"/>
              <p:nvPr/>
            </p:nvSpPr>
            <p:spPr>
              <a:xfrm>
                <a:off x="1219200" y="1371600"/>
                <a:ext cx="23622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>
                    <a:solidFill>
                      <a:schemeClr val="bg1"/>
                    </a:solidFill>
                  </a:rPr>
                  <a:t>Secondary Spacecraft</a:t>
                </a:r>
                <a:endParaRPr lang="en-US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8" name="Rectangle 7"/>
            <p:cNvSpPr/>
            <p:nvPr/>
          </p:nvSpPr>
          <p:spPr>
            <a:xfrm>
              <a:off x="1195435" y="5486400"/>
              <a:ext cx="1066800" cy="685800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bg1"/>
                  </a:solidFill>
                </a:rPr>
                <a:t>Patch Rx Antenna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grpSp>
          <p:nvGrpSpPr>
            <p:cNvPr id="15" name="Group 14"/>
            <p:cNvGrpSpPr/>
            <p:nvPr/>
          </p:nvGrpSpPr>
          <p:grpSpPr>
            <a:xfrm>
              <a:off x="1108970" y="3186529"/>
              <a:ext cx="1600200" cy="990600"/>
              <a:chOff x="1524000" y="2748969"/>
              <a:chExt cx="1600200" cy="990600"/>
            </a:xfrm>
          </p:grpSpPr>
          <p:grpSp>
            <p:nvGrpSpPr>
              <p:cNvPr id="11" name="Group 10"/>
              <p:cNvGrpSpPr/>
              <p:nvPr/>
            </p:nvGrpSpPr>
            <p:grpSpPr>
              <a:xfrm>
                <a:off x="1524000" y="2748969"/>
                <a:ext cx="1600200" cy="990600"/>
                <a:chOff x="1447800" y="2438400"/>
                <a:chExt cx="1600200" cy="990600"/>
              </a:xfrm>
            </p:grpSpPr>
            <p:sp>
              <p:nvSpPr>
                <p:cNvPr id="9" name="Rectangle 8"/>
                <p:cNvSpPr/>
                <p:nvPr/>
              </p:nvSpPr>
              <p:spPr>
                <a:xfrm>
                  <a:off x="1447800" y="2438400"/>
                  <a:ext cx="1600200" cy="990600"/>
                </a:xfrm>
                <a:prstGeom prst="rect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" name="TextBox 9"/>
                <p:cNvSpPr txBox="1"/>
                <p:nvPr/>
              </p:nvSpPr>
              <p:spPr>
                <a:xfrm>
                  <a:off x="1447800" y="2450003"/>
                  <a:ext cx="11811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 smtClean="0">
                      <a:solidFill>
                        <a:schemeClr val="bg1"/>
                      </a:solidFill>
                    </a:rPr>
                    <a:t>CDH</a:t>
                  </a:r>
                  <a:endParaRPr lang="en-US" dirty="0">
                    <a:solidFill>
                      <a:schemeClr val="bg1"/>
                    </a:solidFill>
                  </a:endParaRPr>
                </a:p>
              </p:txBody>
            </p:sp>
          </p:grpSp>
          <p:sp>
            <p:nvSpPr>
              <p:cNvPr id="12" name="Rectangle 11"/>
              <p:cNvSpPr/>
              <p:nvPr/>
            </p:nvSpPr>
            <p:spPr>
              <a:xfrm>
                <a:off x="1669002" y="3099238"/>
                <a:ext cx="1310196" cy="495300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>
                    <a:solidFill>
                      <a:schemeClr val="tx1"/>
                    </a:solidFill>
                  </a:rPr>
                  <a:t>Microcontroller</a:t>
                </a:r>
                <a:endParaRPr lang="en-US" sz="1400" dirty="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48" name="Straight Connector 47"/>
            <p:cNvCxnSpPr>
              <a:endCxn id="12" idx="0"/>
            </p:cNvCxnSpPr>
            <p:nvPr/>
          </p:nvCxnSpPr>
          <p:spPr>
            <a:xfrm>
              <a:off x="1909070" y="3159125"/>
              <a:ext cx="0" cy="377673"/>
            </a:xfrm>
            <a:prstGeom prst="line">
              <a:avLst/>
            </a:prstGeom>
            <a:ln w="57150"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" name="Group 16"/>
            <p:cNvGrpSpPr/>
            <p:nvPr/>
          </p:nvGrpSpPr>
          <p:grpSpPr>
            <a:xfrm>
              <a:off x="1108970" y="1951177"/>
              <a:ext cx="2132490" cy="990600"/>
              <a:chOff x="1447800" y="1719600"/>
              <a:chExt cx="1600200" cy="990600"/>
            </a:xfrm>
          </p:grpSpPr>
          <p:sp>
            <p:nvSpPr>
              <p:cNvPr id="14" name="Rectangle 13"/>
              <p:cNvSpPr/>
              <p:nvPr/>
            </p:nvSpPr>
            <p:spPr>
              <a:xfrm>
                <a:off x="1447800" y="1719600"/>
                <a:ext cx="1600200" cy="990600"/>
              </a:xfrm>
              <a:prstGeom prst="rect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1447800" y="1719600"/>
                <a:ext cx="11811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>
                    <a:solidFill>
                      <a:schemeClr val="bg1"/>
                    </a:solidFill>
                  </a:rPr>
                  <a:t>PWR</a:t>
                </a:r>
                <a:endParaRPr lang="en-US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8" name="Rectangle 17"/>
            <p:cNvSpPr/>
            <p:nvPr/>
          </p:nvSpPr>
          <p:spPr>
            <a:xfrm>
              <a:off x="2251970" y="2336582"/>
              <a:ext cx="914400" cy="495300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chemeClr val="tx1"/>
                  </a:solidFill>
                </a:rPr>
                <a:t>Batteries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143000" y="2336582"/>
              <a:ext cx="1042479" cy="495300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chemeClr val="tx1"/>
                  </a:solidFill>
                </a:rPr>
                <a:t>Regulator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3645763" y="1496045"/>
              <a:ext cx="914400" cy="824464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tx1"/>
                  </a:solidFill>
                </a:rPr>
                <a:t>Primary Aids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21" name="Group 20"/>
            <p:cNvGrpSpPr/>
            <p:nvPr/>
          </p:nvGrpSpPr>
          <p:grpSpPr>
            <a:xfrm>
              <a:off x="1125244" y="4331797"/>
              <a:ext cx="1600200" cy="990600"/>
              <a:chOff x="1524000" y="2748969"/>
              <a:chExt cx="1600200" cy="990600"/>
            </a:xfrm>
          </p:grpSpPr>
          <p:grpSp>
            <p:nvGrpSpPr>
              <p:cNvPr id="22" name="Group 21"/>
              <p:cNvGrpSpPr/>
              <p:nvPr/>
            </p:nvGrpSpPr>
            <p:grpSpPr>
              <a:xfrm>
                <a:off x="1524000" y="2748969"/>
                <a:ext cx="1600200" cy="990600"/>
                <a:chOff x="1447800" y="2438400"/>
                <a:chExt cx="1600200" cy="990600"/>
              </a:xfrm>
            </p:grpSpPr>
            <p:sp>
              <p:nvSpPr>
                <p:cNvPr id="24" name="Rectangle 23"/>
                <p:cNvSpPr/>
                <p:nvPr/>
              </p:nvSpPr>
              <p:spPr>
                <a:xfrm>
                  <a:off x="1447800" y="2438400"/>
                  <a:ext cx="1600200" cy="990600"/>
                </a:xfrm>
                <a:prstGeom prst="rect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" name="TextBox 24"/>
                <p:cNvSpPr txBox="1"/>
                <p:nvPr/>
              </p:nvSpPr>
              <p:spPr>
                <a:xfrm>
                  <a:off x="1447800" y="2450003"/>
                  <a:ext cx="11811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 smtClean="0">
                      <a:solidFill>
                        <a:schemeClr val="bg1"/>
                      </a:solidFill>
                    </a:rPr>
                    <a:t>COM</a:t>
                  </a:r>
                  <a:endParaRPr lang="en-US" dirty="0">
                    <a:solidFill>
                      <a:schemeClr val="bg1"/>
                    </a:solidFill>
                  </a:endParaRPr>
                </a:p>
              </p:txBody>
            </p:sp>
          </p:grpSp>
          <p:sp>
            <p:nvSpPr>
              <p:cNvPr id="23" name="Rectangle 22"/>
              <p:cNvSpPr/>
              <p:nvPr/>
            </p:nvSpPr>
            <p:spPr>
              <a:xfrm>
                <a:off x="1653762" y="3099238"/>
                <a:ext cx="1310196" cy="495300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>
                    <a:solidFill>
                      <a:schemeClr val="tx1"/>
                    </a:solidFill>
                  </a:rPr>
                  <a:t>RFID Chip</a:t>
                </a:r>
                <a:endParaRPr lang="en-US" sz="14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6" name="Group 25"/>
            <p:cNvGrpSpPr/>
            <p:nvPr/>
          </p:nvGrpSpPr>
          <p:grpSpPr>
            <a:xfrm>
              <a:off x="2819400" y="3198132"/>
              <a:ext cx="1181100" cy="990600"/>
              <a:chOff x="1524000" y="2748969"/>
              <a:chExt cx="1600200" cy="990600"/>
            </a:xfrm>
          </p:grpSpPr>
          <p:grpSp>
            <p:nvGrpSpPr>
              <p:cNvPr id="27" name="Group 26"/>
              <p:cNvGrpSpPr/>
              <p:nvPr/>
            </p:nvGrpSpPr>
            <p:grpSpPr>
              <a:xfrm>
                <a:off x="1524000" y="2748969"/>
                <a:ext cx="1600200" cy="990600"/>
                <a:chOff x="1447800" y="2438400"/>
                <a:chExt cx="1600200" cy="990600"/>
              </a:xfrm>
            </p:grpSpPr>
            <p:sp>
              <p:nvSpPr>
                <p:cNvPr id="29" name="Rectangle 28"/>
                <p:cNvSpPr/>
                <p:nvPr/>
              </p:nvSpPr>
              <p:spPr>
                <a:xfrm>
                  <a:off x="1447800" y="2438400"/>
                  <a:ext cx="1600200" cy="990600"/>
                </a:xfrm>
                <a:prstGeom prst="rect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" name="TextBox 29"/>
                <p:cNvSpPr txBox="1"/>
                <p:nvPr/>
              </p:nvSpPr>
              <p:spPr>
                <a:xfrm>
                  <a:off x="1447800" y="2450003"/>
                  <a:ext cx="11811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 smtClean="0">
                      <a:solidFill>
                        <a:schemeClr val="bg1"/>
                      </a:solidFill>
                    </a:rPr>
                    <a:t>ADC</a:t>
                  </a:r>
                  <a:endParaRPr lang="en-US" dirty="0">
                    <a:solidFill>
                      <a:schemeClr val="bg1"/>
                    </a:solidFill>
                  </a:endParaRPr>
                </a:p>
              </p:txBody>
            </p:sp>
          </p:grpSp>
          <p:sp>
            <p:nvSpPr>
              <p:cNvPr id="28" name="Rectangle 27"/>
              <p:cNvSpPr/>
              <p:nvPr/>
            </p:nvSpPr>
            <p:spPr>
              <a:xfrm>
                <a:off x="1669002" y="3099238"/>
                <a:ext cx="1310196" cy="495300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Nutation Dampening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6" name="Rectangle 35"/>
            <p:cNvSpPr/>
            <p:nvPr/>
          </p:nvSpPr>
          <p:spPr>
            <a:xfrm>
              <a:off x="3667092" y="2369908"/>
              <a:ext cx="914400" cy="67809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tx1"/>
                  </a:solidFill>
                </a:rPr>
                <a:t>Contact Switch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38" name="Group 37"/>
            <p:cNvGrpSpPr/>
            <p:nvPr/>
          </p:nvGrpSpPr>
          <p:grpSpPr>
            <a:xfrm>
              <a:off x="2819400" y="4343400"/>
              <a:ext cx="2057399" cy="990600"/>
              <a:chOff x="2819400" y="4343400"/>
              <a:chExt cx="2057399" cy="990600"/>
            </a:xfrm>
          </p:grpSpPr>
          <p:grpSp>
            <p:nvGrpSpPr>
              <p:cNvPr id="32" name="Group 31"/>
              <p:cNvGrpSpPr/>
              <p:nvPr/>
            </p:nvGrpSpPr>
            <p:grpSpPr>
              <a:xfrm>
                <a:off x="2819400" y="4343400"/>
                <a:ext cx="1181100" cy="990600"/>
                <a:chOff x="1447800" y="2438400"/>
                <a:chExt cx="1600200" cy="990600"/>
              </a:xfrm>
            </p:grpSpPr>
            <p:sp>
              <p:nvSpPr>
                <p:cNvPr id="34" name="Rectangle 33"/>
                <p:cNvSpPr/>
                <p:nvPr/>
              </p:nvSpPr>
              <p:spPr>
                <a:xfrm>
                  <a:off x="1447800" y="2438400"/>
                  <a:ext cx="1600200" cy="990600"/>
                </a:xfrm>
                <a:prstGeom prst="rect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5" name="TextBox 34"/>
                <p:cNvSpPr txBox="1"/>
                <p:nvPr/>
              </p:nvSpPr>
              <p:spPr>
                <a:xfrm>
                  <a:off x="1447800" y="2450003"/>
                  <a:ext cx="11811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 smtClean="0">
                      <a:solidFill>
                        <a:schemeClr val="bg1"/>
                      </a:solidFill>
                    </a:rPr>
                    <a:t>SEP</a:t>
                  </a:r>
                  <a:endParaRPr lang="en-US" dirty="0">
                    <a:solidFill>
                      <a:schemeClr val="bg1"/>
                    </a:solidFill>
                  </a:endParaRPr>
                </a:p>
              </p:txBody>
            </p:sp>
          </p:grpSp>
          <p:sp>
            <p:nvSpPr>
              <p:cNvPr id="33" name="Rectangle 32"/>
              <p:cNvSpPr/>
              <p:nvPr/>
            </p:nvSpPr>
            <p:spPr>
              <a:xfrm>
                <a:off x="3809998" y="4682753"/>
                <a:ext cx="1066801" cy="495300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>
                    <a:solidFill>
                      <a:schemeClr val="tx1"/>
                    </a:solidFill>
                  </a:rPr>
                  <a:t>Primary Attachment</a:t>
                </a:r>
                <a:endParaRPr 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7" name="Rectangle 36"/>
              <p:cNvSpPr/>
              <p:nvPr/>
            </p:nvSpPr>
            <p:spPr>
              <a:xfrm>
                <a:off x="2855833" y="4682753"/>
                <a:ext cx="835331" cy="495300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>
                    <a:solidFill>
                      <a:schemeClr val="tx1"/>
                    </a:solidFill>
                  </a:rPr>
                  <a:t>Solenoid</a:t>
                </a:r>
                <a:endParaRPr lang="en-US" sz="1400" dirty="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40" name="Straight Connector 39"/>
            <p:cNvCxnSpPr>
              <a:stCxn id="19" idx="3"/>
              <a:endCxn id="18" idx="1"/>
            </p:cNvCxnSpPr>
            <p:nvPr/>
          </p:nvCxnSpPr>
          <p:spPr>
            <a:xfrm>
              <a:off x="2185479" y="2584232"/>
              <a:ext cx="66491" cy="0"/>
            </a:xfrm>
            <a:prstGeom prst="line">
              <a:avLst/>
            </a:prstGeom>
            <a:ln w="57150"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>
              <a:stCxn id="19" idx="2"/>
            </p:cNvCxnSpPr>
            <p:nvPr/>
          </p:nvCxnSpPr>
          <p:spPr>
            <a:xfrm flipH="1">
              <a:off x="1664239" y="2831882"/>
              <a:ext cx="1" cy="366250"/>
            </a:xfrm>
            <a:prstGeom prst="line">
              <a:avLst/>
            </a:prstGeom>
            <a:ln w="57150"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 flipH="1">
              <a:off x="1635935" y="3186529"/>
              <a:ext cx="295759" cy="0"/>
            </a:xfrm>
            <a:prstGeom prst="line">
              <a:avLst/>
            </a:prstGeom>
            <a:ln w="57150"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>
              <a:stCxn id="23" idx="0"/>
              <a:endCxn id="12" idx="2"/>
            </p:cNvCxnSpPr>
            <p:nvPr/>
          </p:nvCxnSpPr>
          <p:spPr>
            <a:xfrm flipH="1" flipV="1">
              <a:off x="1909070" y="4032098"/>
              <a:ext cx="1034" cy="649968"/>
            </a:xfrm>
            <a:prstGeom prst="line">
              <a:avLst/>
            </a:prstGeom>
            <a:ln w="57150"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>
              <a:stCxn id="37" idx="1"/>
              <a:endCxn id="23" idx="3"/>
            </p:cNvCxnSpPr>
            <p:nvPr/>
          </p:nvCxnSpPr>
          <p:spPr>
            <a:xfrm flipH="1" flipV="1">
              <a:off x="2565202" y="4929716"/>
              <a:ext cx="290631" cy="687"/>
            </a:xfrm>
            <a:prstGeom prst="line">
              <a:avLst/>
            </a:prstGeom>
            <a:ln w="57150"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>
              <a:stCxn id="33" idx="1"/>
              <a:endCxn id="37" idx="3"/>
            </p:cNvCxnSpPr>
            <p:nvPr/>
          </p:nvCxnSpPr>
          <p:spPr>
            <a:xfrm flipH="1">
              <a:off x="3691164" y="4930403"/>
              <a:ext cx="118834" cy="0"/>
            </a:xfrm>
            <a:prstGeom prst="line">
              <a:avLst/>
            </a:prstGeom>
            <a:ln w="57150"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/>
          </p:nvCxnSpPr>
          <p:spPr>
            <a:xfrm flipV="1">
              <a:off x="1895960" y="5178053"/>
              <a:ext cx="0" cy="144344"/>
            </a:xfrm>
            <a:prstGeom prst="line">
              <a:avLst/>
            </a:prstGeom>
            <a:ln w="57150"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 flipH="1" flipV="1">
              <a:off x="1630901" y="5321710"/>
              <a:ext cx="290631" cy="687"/>
            </a:xfrm>
            <a:prstGeom prst="line">
              <a:avLst/>
            </a:prstGeom>
            <a:ln w="57150"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 flipV="1">
              <a:off x="1659477" y="5342056"/>
              <a:ext cx="0" cy="144344"/>
            </a:xfrm>
            <a:prstGeom prst="line">
              <a:avLst/>
            </a:prstGeom>
            <a:ln w="57150"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 flipH="1">
              <a:off x="1664240" y="3048000"/>
              <a:ext cx="1745710" cy="0"/>
            </a:xfrm>
            <a:prstGeom prst="line">
              <a:avLst/>
            </a:prstGeom>
            <a:ln w="57150"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/>
          </p:nvCxnSpPr>
          <p:spPr>
            <a:xfrm flipV="1">
              <a:off x="3421712" y="1908277"/>
              <a:ext cx="0" cy="1165982"/>
            </a:xfrm>
            <a:prstGeom prst="line">
              <a:avLst/>
            </a:prstGeom>
            <a:ln w="57150"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/>
          </p:nvCxnSpPr>
          <p:spPr>
            <a:xfrm flipH="1">
              <a:off x="3395405" y="1908277"/>
              <a:ext cx="295759" cy="0"/>
            </a:xfrm>
            <a:prstGeom prst="line">
              <a:avLst/>
            </a:prstGeom>
            <a:ln w="57150"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/>
          </p:nvCxnSpPr>
          <p:spPr>
            <a:xfrm flipH="1">
              <a:off x="3421712" y="2701134"/>
              <a:ext cx="260575" cy="0"/>
            </a:xfrm>
            <a:prstGeom prst="line">
              <a:avLst/>
            </a:prstGeom>
            <a:ln w="57150"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1" name="Rectangle 80"/>
          <p:cNvSpPr/>
          <p:nvPr/>
        </p:nvSpPr>
        <p:spPr>
          <a:xfrm>
            <a:off x="3645763" y="5943600"/>
            <a:ext cx="2374037" cy="5334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SSRL Ground Station</a:t>
            </a:r>
            <a:endParaRPr lang="en-US" dirty="0"/>
          </a:p>
        </p:txBody>
      </p:sp>
      <p:grpSp>
        <p:nvGrpSpPr>
          <p:cNvPr id="84" name="Group 83"/>
          <p:cNvGrpSpPr/>
          <p:nvPr/>
        </p:nvGrpSpPr>
        <p:grpSpPr>
          <a:xfrm>
            <a:off x="5405021" y="914400"/>
            <a:ext cx="3205579" cy="4343400"/>
            <a:chOff x="5405021" y="1167164"/>
            <a:chExt cx="3205579" cy="4343400"/>
          </a:xfrm>
        </p:grpSpPr>
        <p:sp>
          <p:nvSpPr>
            <p:cNvPr id="82" name="Rectangle 81"/>
            <p:cNvSpPr/>
            <p:nvPr/>
          </p:nvSpPr>
          <p:spPr>
            <a:xfrm>
              <a:off x="5410200" y="1167164"/>
              <a:ext cx="3200400" cy="43434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5405021" y="1167164"/>
              <a:ext cx="2362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Primary Spacecraft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87" name="Group 86"/>
          <p:cNvGrpSpPr/>
          <p:nvPr/>
        </p:nvGrpSpPr>
        <p:grpSpPr>
          <a:xfrm>
            <a:off x="5553352" y="2867137"/>
            <a:ext cx="2065538" cy="1092995"/>
            <a:chOff x="6324600" y="3710516"/>
            <a:chExt cx="1600200" cy="990600"/>
          </a:xfrm>
        </p:grpSpPr>
        <p:sp>
          <p:nvSpPr>
            <p:cNvPr id="85" name="Rectangle 84"/>
            <p:cNvSpPr/>
            <p:nvPr/>
          </p:nvSpPr>
          <p:spPr>
            <a:xfrm>
              <a:off x="6324600" y="3710516"/>
              <a:ext cx="1600200" cy="990600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TextBox 85"/>
            <p:cNvSpPr txBox="1"/>
            <p:nvPr/>
          </p:nvSpPr>
          <p:spPr>
            <a:xfrm>
              <a:off x="6324600" y="3710516"/>
              <a:ext cx="11811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PRP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88" name="Rectangle 87"/>
          <p:cNvSpPr/>
          <p:nvPr/>
        </p:nvSpPr>
        <p:spPr>
          <a:xfrm>
            <a:off x="5024435" y="3274126"/>
            <a:ext cx="1057834" cy="5293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Thruster Block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9" name="Rectangle 88"/>
          <p:cNvSpPr/>
          <p:nvPr/>
        </p:nvSpPr>
        <p:spPr>
          <a:xfrm>
            <a:off x="6378050" y="3265767"/>
            <a:ext cx="1080162" cy="540455"/>
          </a:xfrm>
          <a:prstGeom prst="rect">
            <a:avLst/>
          </a:prstGeom>
          <a:solidFill>
            <a:schemeClr val="bg2">
              <a:lumMod val="5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Firing Circuit</a:t>
            </a:r>
            <a:endParaRPr lang="en-US" sz="1400" dirty="0">
              <a:solidFill>
                <a:schemeClr val="tx1"/>
              </a:solidFill>
            </a:endParaRPr>
          </a:p>
        </p:txBody>
      </p:sp>
      <p:grpSp>
        <p:nvGrpSpPr>
          <p:cNvPr id="90" name="Group 89"/>
          <p:cNvGrpSpPr/>
          <p:nvPr/>
        </p:nvGrpSpPr>
        <p:grpSpPr>
          <a:xfrm>
            <a:off x="5553352" y="1272141"/>
            <a:ext cx="2065538" cy="1474420"/>
            <a:chOff x="6324600" y="3710516"/>
            <a:chExt cx="1600200" cy="990600"/>
          </a:xfrm>
        </p:grpSpPr>
        <p:sp>
          <p:nvSpPr>
            <p:cNvPr id="91" name="Rectangle 90"/>
            <p:cNvSpPr/>
            <p:nvPr/>
          </p:nvSpPr>
          <p:spPr>
            <a:xfrm>
              <a:off x="6324600" y="3710516"/>
              <a:ext cx="1600200" cy="990600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6324600" y="3710516"/>
              <a:ext cx="1181100" cy="2481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PLD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93" name="Rectangle 92"/>
          <p:cNvSpPr/>
          <p:nvPr/>
        </p:nvSpPr>
        <p:spPr>
          <a:xfrm>
            <a:off x="5024435" y="1832828"/>
            <a:ext cx="1057834" cy="5293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Imager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4" name="Rectangle 93"/>
          <p:cNvSpPr/>
          <p:nvPr/>
        </p:nvSpPr>
        <p:spPr>
          <a:xfrm>
            <a:off x="6382622" y="1832828"/>
            <a:ext cx="1057834" cy="529372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CDH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5" name="Rectangle 94"/>
          <p:cNvSpPr/>
          <p:nvPr/>
        </p:nvSpPr>
        <p:spPr>
          <a:xfrm>
            <a:off x="6382622" y="1310388"/>
            <a:ext cx="1057834" cy="438845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Flash Memory</a:t>
            </a:r>
            <a:endParaRPr lang="en-US" sz="1400" dirty="0">
              <a:solidFill>
                <a:schemeClr val="tx1"/>
              </a:solidFill>
            </a:endParaRPr>
          </a:p>
        </p:txBody>
      </p:sp>
      <p:grpSp>
        <p:nvGrpSpPr>
          <p:cNvPr id="98" name="Group 97"/>
          <p:cNvGrpSpPr/>
          <p:nvPr/>
        </p:nvGrpSpPr>
        <p:grpSpPr>
          <a:xfrm>
            <a:off x="5557790" y="4028759"/>
            <a:ext cx="2061100" cy="1156869"/>
            <a:chOff x="5553352" y="4453466"/>
            <a:chExt cx="1181100" cy="640331"/>
          </a:xfrm>
        </p:grpSpPr>
        <p:sp>
          <p:nvSpPr>
            <p:cNvPr id="96" name="Rectangle 95"/>
            <p:cNvSpPr/>
            <p:nvPr/>
          </p:nvSpPr>
          <p:spPr>
            <a:xfrm>
              <a:off x="5553352" y="4453466"/>
              <a:ext cx="1181100" cy="640331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5553352" y="4463469"/>
              <a:ext cx="871764" cy="2044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SEP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99" name="Rectangle 98"/>
          <p:cNvSpPr/>
          <p:nvPr/>
        </p:nvSpPr>
        <p:spPr>
          <a:xfrm>
            <a:off x="5106323" y="4454153"/>
            <a:ext cx="1066801" cy="4953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Secondary Attachment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03" name="Rectangle 102"/>
          <p:cNvSpPr/>
          <p:nvPr/>
        </p:nvSpPr>
        <p:spPr>
          <a:xfrm>
            <a:off x="7742806" y="4991100"/>
            <a:ext cx="843379" cy="4953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Boeing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04" name="Straight Connector 103"/>
          <p:cNvCxnSpPr>
            <a:stCxn id="94" idx="1"/>
            <a:endCxn id="93" idx="3"/>
          </p:cNvCxnSpPr>
          <p:nvPr/>
        </p:nvCxnSpPr>
        <p:spPr>
          <a:xfrm flipH="1">
            <a:off x="6082269" y="2097514"/>
            <a:ext cx="300353" cy="0"/>
          </a:xfrm>
          <a:prstGeom prst="line">
            <a:avLst/>
          </a:prstGeom>
          <a:ln w="57150"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>
            <a:stCxn id="94" idx="0"/>
            <a:endCxn id="95" idx="2"/>
          </p:cNvCxnSpPr>
          <p:nvPr/>
        </p:nvCxnSpPr>
        <p:spPr>
          <a:xfrm flipV="1">
            <a:off x="6911539" y="1749233"/>
            <a:ext cx="0" cy="83595"/>
          </a:xfrm>
          <a:prstGeom prst="line">
            <a:avLst/>
          </a:prstGeom>
          <a:ln w="57150"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>
            <a:stCxn id="94" idx="2"/>
            <a:endCxn id="89" idx="0"/>
          </p:cNvCxnSpPr>
          <p:nvPr/>
        </p:nvCxnSpPr>
        <p:spPr>
          <a:xfrm>
            <a:off x="6911539" y="2362200"/>
            <a:ext cx="6592" cy="903567"/>
          </a:xfrm>
          <a:prstGeom prst="line">
            <a:avLst/>
          </a:prstGeom>
          <a:ln w="57150"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/>
          <p:cNvCxnSpPr>
            <a:stCxn id="89" idx="1"/>
            <a:endCxn id="88" idx="3"/>
          </p:cNvCxnSpPr>
          <p:nvPr/>
        </p:nvCxnSpPr>
        <p:spPr>
          <a:xfrm flipH="1">
            <a:off x="6082269" y="3535995"/>
            <a:ext cx="295781" cy="2817"/>
          </a:xfrm>
          <a:prstGeom prst="line">
            <a:avLst/>
          </a:prstGeom>
          <a:ln w="57150"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Rectangle 116"/>
          <p:cNvSpPr/>
          <p:nvPr/>
        </p:nvSpPr>
        <p:spPr>
          <a:xfrm>
            <a:off x="6382992" y="4453466"/>
            <a:ext cx="1066801" cy="495300"/>
          </a:xfrm>
          <a:prstGeom prst="rect">
            <a:avLst/>
          </a:prstGeom>
          <a:solidFill>
            <a:schemeClr val="bg2">
              <a:lumMod val="5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Power Transfer</a:t>
            </a:r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118" name="Straight Connector 117"/>
          <p:cNvCxnSpPr>
            <a:stCxn id="89" idx="2"/>
            <a:endCxn id="117" idx="0"/>
          </p:cNvCxnSpPr>
          <p:nvPr/>
        </p:nvCxnSpPr>
        <p:spPr>
          <a:xfrm flipH="1">
            <a:off x="6916393" y="3806222"/>
            <a:ext cx="1738" cy="647244"/>
          </a:xfrm>
          <a:prstGeom prst="line">
            <a:avLst/>
          </a:prstGeom>
          <a:ln w="57150"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/>
          <p:cNvCxnSpPr>
            <a:stCxn id="117" idx="1"/>
            <a:endCxn id="99" idx="3"/>
          </p:cNvCxnSpPr>
          <p:nvPr/>
        </p:nvCxnSpPr>
        <p:spPr>
          <a:xfrm flipH="1">
            <a:off x="6173124" y="4701116"/>
            <a:ext cx="209868" cy="687"/>
          </a:xfrm>
          <a:prstGeom prst="line">
            <a:avLst/>
          </a:prstGeom>
          <a:ln w="57150"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/>
          <p:cNvCxnSpPr>
            <a:endCxn id="94" idx="3"/>
          </p:cNvCxnSpPr>
          <p:nvPr/>
        </p:nvCxnSpPr>
        <p:spPr>
          <a:xfrm flipH="1">
            <a:off x="7440456" y="2097514"/>
            <a:ext cx="724039" cy="0"/>
          </a:xfrm>
          <a:prstGeom prst="line">
            <a:avLst/>
          </a:prstGeom>
          <a:ln w="57150"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/>
          <p:cNvCxnSpPr>
            <a:endCxn id="103" idx="0"/>
          </p:cNvCxnSpPr>
          <p:nvPr/>
        </p:nvCxnSpPr>
        <p:spPr>
          <a:xfrm>
            <a:off x="8152600" y="2067206"/>
            <a:ext cx="11896" cy="2923894"/>
          </a:xfrm>
          <a:prstGeom prst="line">
            <a:avLst/>
          </a:prstGeom>
          <a:ln w="57150"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Elbow Connector 134"/>
          <p:cNvCxnSpPr>
            <a:stCxn id="81" idx="1"/>
            <a:endCxn id="8" idx="2"/>
          </p:cNvCxnSpPr>
          <p:nvPr/>
        </p:nvCxnSpPr>
        <p:spPr>
          <a:xfrm rot="10800000">
            <a:off x="1728835" y="5943600"/>
            <a:ext cx="1916928" cy="266700"/>
          </a:xfrm>
          <a:prstGeom prst="bentConnector2">
            <a:avLst/>
          </a:prstGeom>
          <a:ln w="38100">
            <a:solidFill>
              <a:schemeClr val="tx1"/>
            </a:solidFill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Elbow Connector 135"/>
          <p:cNvCxnSpPr>
            <a:stCxn id="81" idx="3"/>
            <a:endCxn id="103" idx="2"/>
          </p:cNvCxnSpPr>
          <p:nvPr/>
        </p:nvCxnSpPr>
        <p:spPr>
          <a:xfrm flipV="1">
            <a:off x="6019800" y="5486400"/>
            <a:ext cx="2144696" cy="723900"/>
          </a:xfrm>
          <a:prstGeom prst="bentConnector2">
            <a:avLst/>
          </a:prstGeom>
          <a:ln w="38100">
            <a:solidFill>
              <a:schemeClr val="tx1"/>
            </a:solidFill>
            <a:prstDash val="sysDot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7178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1159933"/>
            <a:ext cx="7086600" cy="53149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Spacecraft Layout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4789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dirty="0" smtClean="0">
                <a:solidFill>
                  <a:schemeClr val="bg1">
                    <a:lumMod val="65000"/>
                  </a:schemeClr>
                </a:solidFill>
              </a:rPr>
              <a:t>Mission Overview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dirty="0" smtClean="0"/>
              <a:t>Subsystem Overviews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dirty="0" smtClean="0">
                <a:solidFill>
                  <a:schemeClr val="bg1">
                    <a:lumMod val="65000"/>
                  </a:schemeClr>
                </a:solidFill>
              </a:rPr>
              <a:t>Risk </a:t>
            </a:r>
            <a:r>
              <a:rPr lang="en-US" sz="2800" b="1" dirty="0" smtClean="0">
                <a:solidFill>
                  <a:schemeClr val="bg1">
                    <a:lumMod val="65000"/>
                  </a:schemeClr>
                </a:solidFill>
              </a:rPr>
              <a:t>Overview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 dirty="0" smtClean="0">
                <a:solidFill>
                  <a:schemeClr val="bg1">
                    <a:lumMod val="65000"/>
                  </a:schemeClr>
                </a:solidFill>
              </a:rPr>
              <a:t>Conclusion</a:t>
            </a:r>
            <a:endParaRPr lang="en-US" sz="2800" b="1" dirty="0" smtClean="0">
              <a:solidFill>
                <a:schemeClr val="bg1">
                  <a:lumMod val="65000"/>
                </a:schemeClr>
              </a:solidFill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953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90"/>
    </mc:Choice>
    <mc:Fallback xmlns="">
      <p:transition spd="slow" advTm="629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lide_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slide_theme</Template>
  <TotalTime>945</TotalTime>
  <Words>888</Words>
  <Application>Microsoft Office PowerPoint</Application>
  <PresentationFormat>On-screen Show (4:3)</PresentationFormat>
  <Paragraphs>337</Paragraphs>
  <Slides>28</Slides>
  <Notes>1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29" baseType="lpstr">
      <vt:lpstr>slide_theme</vt:lpstr>
      <vt:lpstr>Rascal: Small-Scale Demonstration of  Proximity Operations and Rendezvous  </vt:lpstr>
      <vt:lpstr>PowerPoint Presentation</vt:lpstr>
      <vt:lpstr>Rascal Mission</vt:lpstr>
      <vt:lpstr>Mission Relevance</vt:lpstr>
      <vt:lpstr>Mission Architecture</vt:lpstr>
      <vt:lpstr>PowerPoint Presentation</vt:lpstr>
      <vt:lpstr>Functional Block Diagram</vt:lpstr>
      <vt:lpstr>Spacecraft Layout</vt:lpstr>
      <vt:lpstr>PowerPoint Presentation</vt:lpstr>
      <vt:lpstr>Secondary Attitude Determination and Control (ADC) Subsystem</vt:lpstr>
      <vt:lpstr>Primary ADC Subsystem</vt:lpstr>
      <vt:lpstr>PowerPoint Presentation</vt:lpstr>
      <vt:lpstr>Delta-V Budget</vt:lpstr>
      <vt:lpstr>Power Subsystem</vt:lpstr>
      <vt:lpstr>Propulsion Subsystem</vt:lpstr>
      <vt:lpstr>Propulsion Subsystem </vt:lpstr>
      <vt:lpstr>Communication Subsystem</vt:lpstr>
      <vt:lpstr>Link Budget</vt:lpstr>
      <vt:lpstr>Data Budget</vt:lpstr>
      <vt:lpstr>Structures Subsystem</vt:lpstr>
      <vt:lpstr>Secondary Structure Mass Budget</vt:lpstr>
      <vt:lpstr>Separation</vt:lpstr>
      <vt:lpstr>PowerPoint Presentation</vt:lpstr>
      <vt:lpstr>PowerPoint Presentation</vt:lpstr>
      <vt:lpstr>PowerPoint Presentation</vt:lpstr>
      <vt:lpstr>PowerPoint Presentation</vt:lpstr>
      <vt:lpstr>Results</vt:lpstr>
      <vt:lpstr>PowerPoint Presentation</vt:lpstr>
    </vt:vector>
  </TitlesOfParts>
  <Company>Saint Louis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Rascal: Proximity Operations and Rendezvous Demonstration</dc:title>
  <dc:creator>Marek J. Janiczek</dc:creator>
  <cp:lastModifiedBy>Tom A. Moline</cp:lastModifiedBy>
  <cp:revision>67</cp:revision>
  <dcterms:created xsi:type="dcterms:W3CDTF">2014-04-22T17:22:59Z</dcterms:created>
  <dcterms:modified xsi:type="dcterms:W3CDTF">2014-04-29T06:07:09Z</dcterms:modified>
</cp:coreProperties>
</file>

<file path=docProps/thumbnail.jpeg>
</file>